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60" r:id="rId9"/>
    <p:sldId id="281" r:id="rId10"/>
    <p:sldId id="279" r:id="rId11"/>
    <p:sldId id="280" r:id="rId12"/>
    <p:sldId id="261" r:id="rId13"/>
    <p:sldId id="283" r:id="rId14"/>
    <p:sldId id="282" r:id="rId15"/>
    <p:sldId id="284" r:id="rId16"/>
    <p:sldId id="262" r:id="rId17"/>
    <p:sldId id="285" r:id="rId18"/>
    <p:sldId id="286" r:id="rId19"/>
    <p:sldId id="287" r:id="rId20"/>
    <p:sldId id="263" r:id="rId21"/>
    <p:sldId id="264" r:id="rId22"/>
    <p:sldId id="269" r:id="rId23"/>
    <p:sldId id="265" r:id="rId24"/>
    <p:sldId id="288" r:id="rId25"/>
    <p:sldId id="289" r:id="rId26"/>
    <p:sldId id="290" r:id="rId27"/>
    <p:sldId id="266" r:id="rId28"/>
    <p:sldId id="292" r:id="rId29"/>
    <p:sldId id="293" r:id="rId30"/>
    <p:sldId id="309" r:id="rId31"/>
    <p:sldId id="294" r:id="rId32"/>
    <p:sldId id="268" r:id="rId33"/>
    <p:sldId id="313" r:id="rId34"/>
    <p:sldId id="295" r:id="rId35"/>
    <p:sldId id="296" r:id="rId36"/>
    <p:sldId id="291" r:id="rId37"/>
    <p:sldId id="297" r:id="rId38"/>
    <p:sldId id="298" r:id="rId39"/>
    <p:sldId id="267" r:id="rId40"/>
    <p:sldId id="299" r:id="rId41"/>
    <p:sldId id="314" r:id="rId42"/>
    <p:sldId id="315" r:id="rId43"/>
    <p:sldId id="316" r:id="rId44"/>
    <p:sldId id="270" r:id="rId45"/>
    <p:sldId id="317" r:id="rId46"/>
    <p:sldId id="318" r:id="rId47"/>
    <p:sldId id="271" r:id="rId48"/>
    <p:sldId id="300" r:id="rId49"/>
    <p:sldId id="272" r:id="rId50"/>
    <p:sldId id="301" r:id="rId51"/>
    <p:sldId id="273" r:id="rId52"/>
    <p:sldId id="302" r:id="rId53"/>
    <p:sldId id="321" r:id="rId54"/>
    <p:sldId id="322" r:id="rId55"/>
    <p:sldId id="323" r:id="rId56"/>
    <p:sldId id="324" r:id="rId57"/>
    <p:sldId id="303" r:id="rId58"/>
    <p:sldId id="304" r:id="rId59"/>
    <p:sldId id="305" r:id="rId60"/>
    <p:sldId id="307" r:id="rId61"/>
    <p:sldId id="325" r:id="rId62"/>
    <p:sldId id="308" r:id="rId63"/>
    <p:sldId id="327" r:id="rId64"/>
    <p:sldId id="310" r:id="rId65"/>
    <p:sldId id="311" r:id="rId66"/>
    <p:sldId id="31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71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97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8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77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82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84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22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47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3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84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55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1C4C-FFF3-4A34-8951-4EA890F4C974}" type="datetimeFigureOut">
              <a:rPr lang="es-ES" smtClean="0"/>
              <a:t>02/03/2024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42CB6-D95D-48A1-BD72-54A4C0FC6D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23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1F507-A63A-17B8-D90A-633534E9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385"/>
            <a:ext cx="9144000" cy="1514014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</a:t>
            </a:r>
            <a:br>
              <a:rPr lang="es-ES" dirty="0">
                <a:latin typeface="Consolas" panose="020B0609020204030204" pitchFamily="49" charset="0"/>
              </a:rPr>
            </a:br>
            <a:br>
              <a:rPr lang="es-ES" dirty="0">
                <a:latin typeface="Consolas" panose="020B0609020204030204" pitchFamily="49" charset="0"/>
              </a:rPr>
            </a:br>
            <a:br>
              <a:rPr lang="es-ES" dirty="0">
                <a:latin typeface="Consolas" panose="020B0609020204030204" pitchFamily="49" charset="0"/>
              </a:rPr>
            </a:br>
            <a:r>
              <a:rPr lang="es-ES" sz="3100" dirty="0">
                <a:latin typeface="Consolas" panose="020B0609020204030204" pitchFamily="49" charset="0"/>
              </a:rPr>
              <a:t>Hackeando dispositivos DJ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C0B59D-CF66-57F0-EEAF-158D842F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1" y="3285859"/>
            <a:ext cx="3427578" cy="34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CF307-7A1F-1794-B1B3-B60AF1B2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A9EC-7E8C-CB3E-5498-2D68C0F2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gran industria de dispositivos para un DJ</a:t>
            </a:r>
          </a:p>
        </p:txBody>
      </p:sp>
      <p:pic>
        <p:nvPicPr>
          <p:cNvPr id="4098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22943100-6FC1-A592-DD34-E9096BC3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" y="1554400"/>
            <a:ext cx="4852040" cy="14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fessional DJ Equipment | Denon DJ | Embrace The Future">
            <a:extLst>
              <a:ext uri="{FF2B5EF4-FFF2-40B4-BE49-F238E27FC236}">
                <a16:creationId xmlns:a16="http://schemas.microsoft.com/office/drawing/2014/main" id="{306BC9D6-8C90-7EB6-37F1-F427C0A3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2" y="2965391"/>
            <a:ext cx="4767308" cy="23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8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FBD1B-4859-8746-FFCA-FCB04CB8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81D9B-C995-1A61-CB83-589659B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gran industria de dispositivos para un DJ</a:t>
            </a:r>
          </a:p>
        </p:txBody>
      </p:sp>
      <p:pic>
        <p:nvPicPr>
          <p:cNvPr id="4098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5AC6FA4F-64BD-4B95-7C72-4BC0DC06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" y="1554400"/>
            <a:ext cx="4852040" cy="14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fessional DJ Equipment | Denon DJ | Embrace The Future">
            <a:extLst>
              <a:ext uri="{FF2B5EF4-FFF2-40B4-BE49-F238E27FC236}">
                <a16:creationId xmlns:a16="http://schemas.microsoft.com/office/drawing/2014/main" id="{9D350736-6115-31C4-B7FC-3777DE85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2" y="2965391"/>
            <a:ext cx="4767308" cy="23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umark | Tocadiscos">
            <a:extLst>
              <a:ext uri="{FF2B5EF4-FFF2-40B4-BE49-F238E27FC236}">
                <a16:creationId xmlns:a16="http://schemas.microsoft.com/office/drawing/2014/main" id="{765BD320-239E-161B-9374-6F0C97EB9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3834">
            <a:off x="9507214" y="4884913"/>
            <a:ext cx="1753281" cy="54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Next Beat">
            <a:extLst>
              <a:ext uri="{FF2B5EF4-FFF2-40B4-BE49-F238E27FC236}">
                <a16:creationId xmlns:a16="http://schemas.microsoft.com/office/drawing/2014/main" id="{228EC0F4-A95C-283E-1818-51D21721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1410">
            <a:off x="9013398" y="5437207"/>
            <a:ext cx="1192346" cy="11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ane">
            <a:extLst>
              <a:ext uri="{FF2B5EF4-FFF2-40B4-BE49-F238E27FC236}">
                <a16:creationId xmlns:a16="http://schemas.microsoft.com/office/drawing/2014/main" id="{8EC9CAEB-1F0C-6663-9167-CAECB714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431">
            <a:off x="8172130" y="4822907"/>
            <a:ext cx="1418481" cy="73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nd the DJ gear that best fits your needs - Hercules">
            <a:extLst>
              <a:ext uri="{FF2B5EF4-FFF2-40B4-BE49-F238E27FC236}">
                <a16:creationId xmlns:a16="http://schemas.microsoft.com/office/drawing/2014/main" id="{F854B2FE-9B1F-DCE2-2F6C-BDD3C60F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179" y="5999304"/>
            <a:ext cx="1188087" cy="7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 Instruments logo and symbol, meaning, history, PNG">
            <a:extLst>
              <a:ext uri="{FF2B5EF4-FFF2-40B4-BE49-F238E27FC236}">
                <a16:creationId xmlns:a16="http://schemas.microsoft.com/office/drawing/2014/main" id="{75E6FB18-9604-1D3C-425C-4CD617E4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48">
            <a:off x="7714658" y="6041304"/>
            <a:ext cx="1148209" cy="71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69B95-367D-6C7C-8A55-ED82BDEC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Tipos de dispositivos</a:t>
            </a:r>
          </a:p>
        </p:txBody>
      </p:sp>
      <p:pic>
        <p:nvPicPr>
          <p:cNvPr id="4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47B42A7F-AC88-2A86-3429-0DFAEC4B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81" y="489477"/>
            <a:ext cx="3703043" cy="10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3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97CCA-64A1-D7D4-29F1-C0549426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3F5F7-09BE-09E6-B25B-5051B65D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Tipos de dispositivos</a:t>
            </a:r>
          </a:p>
        </p:txBody>
      </p:sp>
      <p:pic>
        <p:nvPicPr>
          <p:cNvPr id="4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87BFF5B2-893D-C00E-09CB-38579B5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81" y="489477"/>
            <a:ext cx="3703043" cy="10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56EC72A5-BC81-01C9-9C9C-A3377449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" y="2502365"/>
            <a:ext cx="3274349" cy="1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5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714E-F13D-F985-7678-BB7E0C26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663E7-4856-9A86-0C9D-1A3EF1B5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Tipos de dispositivos</a:t>
            </a:r>
          </a:p>
        </p:txBody>
      </p:sp>
      <p:pic>
        <p:nvPicPr>
          <p:cNvPr id="4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AF95D30F-150F-7389-7AF8-4DB1A44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81" y="489477"/>
            <a:ext cx="3703043" cy="10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74CC566A-0BF6-BEBE-E7FD-18E2856C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" y="2502365"/>
            <a:ext cx="3274349" cy="1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DJ-2000NXS2">
            <a:extLst>
              <a:ext uri="{FF2B5EF4-FFF2-40B4-BE49-F238E27FC236}">
                <a16:creationId xmlns:a16="http://schemas.microsoft.com/office/drawing/2014/main" id="{D33C526B-1D44-3668-87BB-F79E3D52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40" y="1881314"/>
            <a:ext cx="4215288" cy="30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9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1D12-377C-7BDC-6444-DE1A8BF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0024B-3EA6-024E-8A20-E4D220AD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Tipos de dispositivos</a:t>
            </a:r>
          </a:p>
        </p:txBody>
      </p:sp>
      <p:pic>
        <p:nvPicPr>
          <p:cNvPr id="4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468B06F6-1963-C9EA-2C04-42B68B88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81" y="489477"/>
            <a:ext cx="3703043" cy="10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B8519993-7E42-4485-C6E1-46C7ADBB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" y="2502365"/>
            <a:ext cx="3274349" cy="1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ADORA DE DJ PIONEER DJ XDJ-XZ ALL IN ONE">
            <a:extLst>
              <a:ext uri="{FF2B5EF4-FFF2-40B4-BE49-F238E27FC236}">
                <a16:creationId xmlns:a16="http://schemas.microsoft.com/office/drawing/2014/main" id="{E411B5E1-37AA-D70B-3072-E5B2B59D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22" y="2488050"/>
            <a:ext cx="3497448" cy="18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DJ-2000NXS2">
            <a:extLst>
              <a:ext uri="{FF2B5EF4-FFF2-40B4-BE49-F238E27FC236}">
                <a16:creationId xmlns:a16="http://schemas.microsoft.com/office/drawing/2014/main" id="{E3FD51F9-FF08-1E23-7F7C-DF5D5ECB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40" y="1881314"/>
            <a:ext cx="4215288" cy="30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03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1D78-EA6B-5908-C914-53D2A3BA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Controladoras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62CAF3-9D20-353D-E2AA-9CA1A1D0E669}"/>
              </a:ext>
            </a:extLst>
          </p:cNvPr>
          <p:cNvSpPr txBox="1"/>
          <p:nvPr/>
        </p:nvSpPr>
        <p:spPr>
          <a:xfrm>
            <a:off x="1264778" y="2008262"/>
            <a:ext cx="1069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Ideal para principiantes</a:t>
            </a:r>
          </a:p>
          <a:p>
            <a:r>
              <a:rPr lang="es-ES" dirty="0"/>
              <a:t>- Necesitan si o si un ordenador</a:t>
            </a:r>
          </a:p>
          <a:p>
            <a:r>
              <a:rPr lang="es-ES" dirty="0"/>
              <a:t>- Es la opción mas “barata”</a:t>
            </a:r>
          </a:p>
        </p:txBody>
      </p:sp>
      <p:pic>
        <p:nvPicPr>
          <p:cNvPr id="3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B5E00CE0-996E-59E2-F79F-B723BDBE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51" y="3577464"/>
            <a:ext cx="4422749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rdenador portátil - Iconos gratis de computadora">
            <a:extLst>
              <a:ext uri="{FF2B5EF4-FFF2-40B4-BE49-F238E27FC236}">
                <a16:creationId xmlns:a16="http://schemas.microsoft.com/office/drawing/2014/main" id="{11252BAF-FEF2-4F0C-9D1E-36D2F586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4" y="3429000"/>
            <a:ext cx="2651720" cy="26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DA180-0D64-9E93-2DCA-BAC36482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4EC81-07A6-ADF5-DCC2-9916FD87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Controladoras</a:t>
            </a:r>
          </a:p>
        </p:txBody>
      </p:sp>
      <p:pic>
        <p:nvPicPr>
          <p:cNvPr id="2050" name="Picture 2" descr="Pioneer DJ DDJ-WeGO 4 - DJMania">
            <a:extLst>
              <a:ext uri="{FF2B5EF4-FFF2-40B4-BE49-F238E27FC236}">
                <a16:creationId xmlns:a16="http://schemas.microsoft.com/office/drawing/2014/main" id="{CCA3BA93-0592-A253-D6A9-6988982C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7650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0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2D22-0F09-BCFE-06BE-A102D486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ED5A-7A5B-22EF-EE20-2EE5B9C1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Controladoras</a:t>
            </a:r>
          </a:p>
        </p:txBody>
      </p:sp>
      <p:pic>
        <p:nvPicPr>
          <p:cNvPr id="6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A5EEF901-AEF0-0F89-9201-6DCB834D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" y="2502365"/>
            <a:ext cx="3274349" cy="1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oneer DJ DDJ-WeGO 4 - DJMania">
            <a:extLst>
              <a:ext uri="{FF2B5EF4-FFF2-40B4-BE49-F238E27FC236}">
                <a16:creationId xmlns:a16="http://schemas.microsoft.com/office/drawing/2014/main" id="{46476028-FB29-668B-C634-B5BE8E27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7650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03648-E1C0-2E82-0AF6-E265A100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7464E-325C-8810-0514-426B2610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Controladoras</a:t>
            </a:r>
          </a:p>
        </p:txBody>
      </p:sp>
      <p:pic>
        <p:nvPicPr>
          <p:cNvPr id="6" name="Picture 2" descr="Pioneer DJ DDJ-400, Controlador portátil de 2 canales para DJ, Color negro  : Amazon.es: Instrumentos musicales">
            <a:extLst>
              <a:ext uri="{FF2B5EF4-FFF2-40B4-BE49-F238E27FC236}">
                <a16:creationId xmlns:a16="http://schemas.microsoft.com/office/drawing/2014/main" id="{8F908D2A-EB98-244D-BAB4-2129265A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" y="2502365"/>
            <a:ext cx="3274349" cy="1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oneer DJ DDJ-WeGO 4 - DJMania">
            <a:extLst>
              <a:ext uri="{FF2B5EF4-FFF2-40B4-BE49-F238E27FC236}">
                <a16:creationId xmlns:a16="http://schemas.microsoft.com/office/drawing/2014/main" id="{B3249955-3708-6BFE-B22B-0D6B1B9F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7650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TROLADORA DE DJ PIONEER DJ DDJ-FLX10">
            <a:extLst>
              <a:ext uri="{FF2B5EF4-FFF2-40B4-BE49-F238E27FC236}">
                <a16:creationId xmlns:a16="http://schemas.microsoft.com/office/drawing/2014/main" id="{752223A4-5382-8E33-8F0F-89A37A29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64" y="1485895"/>
            <a:ext cx="9272188" cy="52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18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8250F-EB97-5697-F89C-13573F51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Who am I?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3C75B5-DBE5-BED3-9159-05EC94EFD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923" y="1825625"/>
            <a:ext cx="6422877" cy="4351338"/>
          </a:xfrm>
        </p:spPr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Nombre en clave: Davidc96</a:t>
            </a:r>
          </a:p>
          <a:p>
            <a:r>
              <a:rPr lang="es-ES" dirty="0">
                <a:latin typeface="Consolas" panose="020B0609020204030204" pitchFamily="49" charset="0"/>
              </a:rPr>
              <a:t>Profesión: </a:t>
            </a:r>
            <a:r>
              <a:rPr lang="es-ES" dirty="0" err="1">
                <a:latin typeface="Consolas" panose="020B0609020204030204" pitchFamily="49" charset="0"/>
              </a:rPr>
              <a:t>Pentester</a:t>
            </a:r>
            <a:r>
              <a:rPr lang="es-ES" dirty="0">
                <a:latin typeface="Consolas" panose="020B0609020204030204" pitchFamily="49" charset="0"/>
              </a:rPr>
              <a:t> Deloitte</a:t>
            </a:r>
          </a:p>
          <a:p>
            <a:r>
              <a:rPr lang="es-ES" dirty="0">
                <a:latin typeface="Consolas" panose="020B0609020204030204" pitchFamily="49" charset="0"/>
              </a:rPr>
              <a:t>Hobbies: DJ, Balonmano</a:t>
            </a:r>
          </a:p>
          <a:p>
            <a:r>
              <a:rPr lang="es-ES" dirty="0">
                <a:latin typeface="Consolas" panose="020B0609020204030204" pitchFamily="49" charset="0"/>
              </a:rPr>
              <a:t>Curiosidades:</a:t>
            </a:r>
          </a:p>
          <a:p>
            <a:pPr lvl="1"/>
            <a:r>
              <a:rPr lang="es-ES" dirty="0"/>
              <a:t>Soy DJ pero no me gusta salir de fiesta</a:t>
            </a:r>
          </a:p>
          <a:p>
            <a:pPr lvl="1"/>
            <a:r>
              <a:rPr lang="es-ES" dirty="0"/>
              <a:t>Soy fan de las patatas fritas</a:t>
            </a:r>
          </a:p>
          <a:p>
            <a:pPr lvl="1"/>
            <a:r>
              <a:rPr lang="es-ES" dirty="0"/>
              <a:t>Estoy vetado en una empresa y ni siquiera se porque</a:t>
            </a:r>
          </a:p>
        </p:txBody>
      </p:sp>
      <p:pic>
        <p:nvPicPr>
          <p:cNvPr id="1026" name="Picture 2" descr="Un chico con gafas joven de 27 años en formato pixelart">
            <a:extLst>
              <a:ext uri="{FF2B5EF4-FFF2-40B4-BE49-F238E27FC236}">
                <a16:creationId xmlns:a16="http://schemas.microsoft.com/office/drawing/2014/main" id="{B026AEC1-8192-2E5C-923A-FABF66A55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2644923" cy="26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7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5828F-2EBC-A98F-8B00-3207866C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Dispositivos de reproducción o CDJ</a:t>
            </a:r>
          </a:p>
        </p:txBody>
      </p:sp>
      <p:pic>
        <p:nvPicPr>
          <p:cNvPr id="3074" name="Picture 2" descr="CDJ-3000 - Professional DJ multi player">
            <a:extLst>
              <a:ext uri="{FF2B5EF4-FFF2-40B4-BE49-F238E27FC236}">
                <a16:creationId xmlns:a16="http://schemas.microsoft.com/office/drawing/2014/main" id="{3B32FE40-447F-0E0D-60E6-47691B34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09" y="1557679"/>
            <a:ext cx="3582587" cy="49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JM A9 | Trade Formación">
            <a:extLst>
              <a:ext uri="{FF2B5EF4-FFF2-40B4-BE49-F238E27FC236}">
                <a16:creationId xmlns:a16="http://schemas.microsoft.com/office/drawing/2014/main" id="{CF86AF79-0F19-DC25-F047-AC6A294EF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13" y="1227076"/>
            <a:ext cx="7889341" cy="57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5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1B786-223F-0AD2-50B9-1F3EC6D3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Los todo en uno</a:t>
            </a:r>
          </a:p>
        </p:txBody>
      </p:sp>
      <p:pic>
        <p:nvPicPr>
          <p:cNvPr id="4" name="Picture 4" descr="CONTROLADORA DE DJ PIONEER DJ XDJ-XZ ALL IN ONE">
            <a:extLst>
              <a:ext uri="{FF2B5EF4-FFF2-40B4-BE49-F238E27FC236}">
                <a16:creationId xmlns:a16="http://schemas.microsoft.com/office/drawing/2014/main" id="{56263E8A-FE6E-C7AF-6A97-DBB26F28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98" y="1895787"/>
            <a:ext cx="8276566" cy="44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83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27391-BF10-BE38-854D-D85C20FF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Terminología DJ para ponernos en contexto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684FB-83ED-F780-C6B0-DF8A5F258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BPM</a:t>
            </a:r>
            <a:r>
              <a:rPr lang="es-ES" dirty="0"/>
              <a:t>: La velocidad de una canción</a:t>
            </a:r>
          </a:p>
          <a:p>
            <a:r>
              <a:rPr lang="es-ES" b="1" dirty="0"/>
              <a:t>MASTER</a:t>
            </a:r>
            <a:r>
              <a:rPr lang="es-ES" dirty="0"/>
              <a:t>: Es el dispositivo que lleva la voz cantante (Se determina mediante un led encendido)</a:t>
            </a:r>
          </a:p>
          <a:p>
            <a:r>
              <a:rPr lang="es-ES" b="1" dirty="0"/>
              <a:t>SYNC</a:t>
            </a:r>
            <a:r>
              <a:rPr lang="es-ES" dirty="0"/>
              <a:t>: Permite a los dispositivos a ir a la misma velocidad del MASTER</a:t>
            </a:r>
          </a:p>
          <a:p>
            <a:r>
              <a:rPr lang="es-ES" b="1" dirty="0"/>
              <a:t>PITCH</a:t>
            </a:r>
            <a:r>
              <a:rPr lang="es-ES" dirty="0"/>
              <a:t>: Es la tonalidad de la canción</a:t>
            </a:r>
          </a:p>
        </p:txBody>
      </p:sp>
    </p:spTree>
    <p:extLst>
      <p:ext uri="{BB962C8B-B14F-4D97-AF65-F5344CB8AC3E}">
        <p14:creationId xmlns:p14="http://schemas.microsoft.com/office/powerpoint/2010/main" val="231692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C1F60-3C08-AD6D-D543-4D5F5FEE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Pioneer y 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4ECBA-6CE4-4035-F29F-A94804FAD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comunicarse los diferentes dispositivos de Pioneer entre ellos se utiliza un RJ45 y un switch</a:t>
            </a:r>
          </a:p>
          <a:p>
            <a:r>
              <a:rPr lang="es-ES" dirty="0"/>
              <a:t>Este utiliza por detrás un protocolo propio de Pioneer llamado </a:t>
            </a:r>
            <a:r>
              <a:rPr lang="es-ES" dirty="0" err="1"/>
              <a:t>ProLink</a:t>
            </a:r>
            <a:endParaRPr lang="es-ES" dirty="0"/>
          </a:p>
          <a:p>
            <a:r>
              <a:rPr lang="es-ES" dirty="0"/>
              <a:t>Este protocolo sirve para sincronizar los diferentes dispositivos así como sistemas de video y luz.</a:t>
            </a:r>
          </a:p>
        </p:txBody>
      </p:sp>
    </p:spTree>
    <p:extLst>
      <p:ext uri="{BB962C8B-B14F-4D97-AF65-F5344CB8AC3E}">
        <p14:creationId xmlns:p14="http://schemas.microsoft.com/office/powerpoint/2010/main" val="417459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9570-C910-98A4-2325-B9350E1B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2D977-5585-0F27-308D-6532334F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Pioneer y 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Connection diagram | ProDJLink">
            <a:extLst>
              <a:ext uri="{FF2B5EF4-FFF2-40B4-BE49-F238E27FC236}">
                <a16:creationId xmlns:a16="http://schemas.microsoft.com/office/drawing/2014/main" id="{C742BD9C-4A90-1557-1C10-047C71F8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2" y="1537648"/>
            <a:ext cx="7115175" cy="506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28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BBBD-1AF7-99FF-880F-056BD7DC2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D704A-2179-B59D-5400-0835C9DE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45" y="2766218"/>
            <a:ext cx="1092651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Pero…</a:t>
            </a:r>
          </a:p>
        </p:txBody>
      </p:sp>
    </p:spTree>
    <p:extLst>
      <p:ext uri="{BB962C8B-B14F-4D97-AF65-F5344CB8AC3E}">
        <p14:creationId xmlns:p14="http://schemas.microsoft.com/office/powerpoint/2010/main" val="198745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FD5E-2302-9939-6769-40BD7077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5B656-8C78-3930-516F-88C922FA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Pioneer y 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Connection diagram | ProDJLink">
            <a:extLst>
              <a:ext uri="{FF2B5EF4-FFF2-40B4-BE49-F238E27FC236}">
                <a16:creationId xmlns:a16="http://schemas.microsoft.com/office/drawing/2014/main" id="{9FB9B675-C1EF-1406-1501-FCC4852C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85" y="2151183"/>
            <a:ext cx="4960013" cy="35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é son los servicios de internet? - Servicio de internet">
            <a:extLst>
              <a:ext uri="{FF2B5EF4-FFF2-40B4-BE49-F238E27FC236}">
                <a16:creationId xmlns:a16="http://schemas.microsoft.com/office/drawing/2014/main" id="{BF6FC1B7-5F2F-623B-D069-FD3DC73A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r="24322"/>
          <a:stretch/>
        </p:blipFill>
        <p:spPr bwMode="auto">
          <a:xfrm>
            <a:off x="7981772" y="2564779"/>
            <a:ext cx="2683379" cy="27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5E09749-7B00-AED5-45DA-0D833168A59D}"/>
              </a:ext>
            </a:extLst>
          </p:cNvPr>
          <p:cNvCxnSpPr>
            <a:stCxn id="4098" idx="3"/>
            <a:endCxn id="5124" idx="1"/>
          </p:cNvCxnSpPr>
          <p:nvPr/>
        </p:nvCxnSpPr>
        <p:spPr>
          <a:xfrm flipV="1">
            <a:off x="5925998" y="3917068"/>
            <a:ext cx="2055774" cy="1"/>
          </a:xfrm>
          <a:prstGeom prst="straightConnector1">
            <a:avLst/>
          </a:prstGeom>
          <a:ln w="571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0404A-B451-F621-C104-1AC397DC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r>
              <a:rPr lang="es-ES" dirty="0">
                <a:latin typeface="Consolas" panose="020B0609020204030204" pitchFamily="49" charset="0"/>
              </a:rPr>
              <a:t> de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EB75F-3C20-908D-0306-04BE8269F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Desarrollado por Pioneer para comunicar sus dispositivos</a:t>
            </a:r>
          </a:p>
        </p:txBody>
      </p:sp>
      <p:pic>
        <p:nvPicPr>
          <p:cNvPr id="6146" name="Picture 2" descr="PRO DJ LINK BRIDGE Software para conectar el sistema PRO DJ LINK (software)  - Pioneer DJ">
            <a:extLst>
              <a:ext uri="{FF2B5EF4-FFF2-40B4-BE49-F238E27FC236}">
                <a16:creationId xmlns:a16="http://schemas.microsoft.com/office/drawing/2014/main" id="{CE4574F8-3579-E387-DC80-E9615563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3" y="420687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72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45FD-98BF-BDA8-8365-B1D19549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0C2D6-726A-59EB-49B4-A3513FD2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r>
              <a:rPr lang="es-ES" dirty="0">
                <a:latin typeface="Consolas" panose="020B0609020204030204" pitchFamily="49" charset="0"/>
              </a:rPr>
              <a:t> de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700699-9942-7CCE-B0AB-51A74013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Desarrollado por Pioneer para comunicar sus dispositivos</a:t>
            </a:r>
          </a:p>
          <a:p>
            <a:r>
              <a:rPr lang="es-ES" dirty="0"/>
              <a:t>Utiliza UDP para comunicarse entre ellos</a:t>
            </a:r>
          </a:p>
        </p:txBody>
      </p:sp>
      <p:pic>
        <p:nvPicPr>
          <p:cNvPr id="4" name="Picture 2" descr="PRO DJ LINK BRIDGE Software para conectar el sistema PRO DJ LINK (software)  - Pioneer DJ">
            <a:extLst>
              <a:ext uri="{FF2B5EF4-FFF2-40B4-BE49-F238E27FC236}">
                <a16:creationId xmlns:a16="http://schemas.microsoft.com/office/drawing/2014/main" id="{BC7A1C64-047B-AE05-6EA3-049726E1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3" y="420687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43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23CA5-A9B0-64D9-AE68-6F6AEAC6D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1BD1A-6209-E0B7-471E-2E07B82E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r>
              <a:rPr lang="es-ES" dirty="0">
                <a:latin typeface="Consolas" panose="020B0609020204030204" pitchFamily="49" charset="0"/>
              </a:rPr>
              <a:t> de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DF25D-A9ED-DAA1-EAED-CFD916557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Desarrollado por Pioneer para comunicar sus dispositivos</a:t>
            </a:r>
          </a:p>
          <a:p>
            <a:r>
              <a:rPr lang="es-ES" dirty="0"/>
              <a:t>Utiliza UDP para comunicarse entre ellos</a:t>
            </a:r>
          </a:p>
          <a:p>
            <a:r>
              <a:rPr lang="es-ES" dirty="0"/>
              <a:t>Para iniciar la comunicación se necesitan mínimo 3 puertos:</a:t>
            </a:r>
          </a:p>
          <a:p>
            <a:pPr lvl="1"/>
            <a:r>
              <a:rPr lang="es-ES" dirty="0"/>
              <a:t>50000: Puerto </a:t>
            </a:r>
            <a:r>
              <a:rPr lang="es-ES" dirty="0" err="1"/>
              <a:t>discover</a:t>
            </a:r>
            <a:endParaRPr lang="es-ES" dirty="0"/>
          </a:p>
          <a:p>
            <a:pPr lvl="1"/>
            <a:r>
              <a:rPr lang="es-ES" dirty="0"/>
              <a:t>50001: Puerto sincronización</a:t>
            </a:r>
          </a:p>
          <a:p>
            <a:pPr lvl="1"/>
            <a:r>
              <a:rPr lang="es-ES" dirty="0"/>
              <a:t>50002: Puerto Status</a:t>
            </a:r>
          </a:p>
        </p:txBody>
      </p:sp>
      <p:pic>
        <p:nvPicPr>
          <p:cNvPr id="7170" name="Picture 2" descr="Pro DJ Link: Learn 5 &quot;Secret&quot; Features of Pioneer DJ's Protocol - DJ  TechTools">
            <a:extLst>
              <a:ext uri="{FF2B5EF4-FFF2-40B4-BE49-F238E27FC236}">
                <a16:creationId xmlns:a16="http://schemas.microsoft.com/office/drawing/2014/main" id="{4F663350-4DE4-79E8-9579-D46B3949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04" y="4036262"/>
            <a:ext cx="4277396" cy="24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6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E5F8A-2B0E-4F60-98F0-7BDF441E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Motivación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EE828C-4AAA-2C36-263F-F52008B8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93182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7B8169-51A5-5E6B-D9B9-4472D6AB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321" y="1027906"/>
            <a:ext cx="2788479" cy="50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10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45DF-9E5D-1200-8DA7-4BB2631C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4104B-1969-BF8F-93C6-ECA02ED0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r>
              <a:rPr lang="es-ES" dirty="0">
                <a:latin typeface="Consolas" panose="020B0609020204030204" pitchFamily="49" charset="0"/>
              </a:rPr>
              <a:t> de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24BD1-2F33-3BF5-7A7E-C6D29CF6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Otros puertos que también utiliza </a:t>
            </a:r>
            <a:r>
              <a:rPr lang="es-ES" dirty="0" err="1"/>
              <a:t>ProLink</a:t>
            </a:r>
            <a:endParaRPr lang="es-ES" dirty="0"/>
          </a:p>
          <a:p>
            <a:pPr lvl="1"/>
            <a:r>
              <a:rPr lang="es-ES" b="1" dirty="0"/>
              <a:t>TCP: 12523, 1053</a:t>
            </a:r>
            <a:r>
              <a:rPr lang="es-ES" dirty="0"/>
              <a:t>: Sistema obsoleto para compartir información entre canciones</a:t>
            </a:r>
          </a:p>
          <a:p>
            <a:pPr lvl="1"/>
            <a:r>
              <a:rPr lang="es-ES" b="1" dirty="0"/>
              <a:t>Servicio NFS</a:t>
            </a:r>
            <a:r>
              <a:rPr lang="es-ES" dirty="0"/>
              <a:t>: Nuevo sistema para poder compartir las canciones y su información</a:t>
            </a:r>
          </a:p>
          <a:p>
            <a:pPr lvl="1"/>
            <a:r>
              <a:rPr lang="es-ES" b="1" dirty="0"/>
              <a:t>UDP: 50004</a:t>
            </a:r>
            <a:r>
              <a:rPr lang="es-ES" dirty="0"/>
              <a:t>: (Nuevos dispositivos) Puerto de </a:t>
            </a:r>
            <a:r>
              <a:rPr lang="es-ES" dirty="0" err="1"/>
              <a:t>preescucha</a:t>
            </a:r>
            <a:r>
              <a:rPr lang="es-ES" dirty="0"/>
              <a:t> de canciones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908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0DF12-47B3-4BEF-E504-5EC1472C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D1A39-4A3A-F6F5-B642-45FFD406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El protocolo </a:t>
            </a:r>
            <a:r>
              <a:rPr lang="es-ES" dirty="0" err="1">
                <a:latin typeface="Consolas" panose="020B0609020204030204" pitchFamily="49" charset="0"/>
              </a:rPr>
              <a:t>ProLink</a:t>
            </a:r>
            <a:r>
              <a:rPr lang="es-ES" dirty="0">
                <a:latin typeface="Consolas" panose="020B0609020204030204" pitchFamily="49" charset="0"/>
              </a:rPr>
              <a:t> de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2A4DB-7451-72C4-5418-AFD54E0B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Desarrollado por Pioneer para comunicar sus dispositivos</a:t>
            </a:r>
          </a:p>
          <a:p>
            <a:r>
              <a:rPr lang="es-ES" dirty="0"/>
              <a:t>Utiliza UDP para comunicarse entre ellos</a:t>
            </a:r>
          </a:p>
          <a:p>
            <a:r>
              <a:rPr lang="es-ES" dirty="0"/>
              <a:t>Para iniciar la comunicación se necesitan mínimo 3 puertos:</a:t>
            </a:r>
          </a:p>
          <a:p>
            <a:pPr lvl="1"/>
            <a:r>
              <a:rPr lang="es-ES" b="1" dirty="0"/>
              <a:t>50000</a:t>
            </a:r>
            <a:r>
              <a:rPr lang="es-ES" dirty="0"/>
              <a:t>: Puerto </a:t>
            </a:r>
            <a:r>
              <a:rPr lang="es-ES" dirty="0" err="1"/>
              <a:t>discover</a:t>
            </a:r>
            <a:endParaRPr lang="es-ES" dirty="0"/>
          </a:p>
          <a:p>
            <a:pPr lvl="1"/>
            <a:r>
              <a:rPr lang="es-ES" b="1" dirty="0"/>
              <a:t>50001</a:t>
            </a:r>
            <a:r>
              <a:rPr lang="es-ES" dirty="0"/>
              <a:t>: Puerto sincronización</a:t>
            </a:r>
          </a:p>
          <a:p>
            <a:pPr lvl="1"/>
            <a:r>
              <a:rPr lang="es-ES" b="1" dirty="0"/>
              <a:t>50002</a:t>
            </a:r>
            <a:r>
              <a:rPr lang="es-ES" dirty="0"/>
              <a:t>: Puerto Status</a:t>
            </a:r>
          </a:p>
        </p:txBody>
      </p:sp>
    </p:spTree>
    <p:extLst>
      <p:ext uri="{BB962C8B-B14F-4D97-AF65-F5344CB8AC3E}">
        <p14:creationId xmlns:p14="http://schemas.microsoft.com/office/powerpoint/2010/main" val="3221506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A342-D446-C9E9-B3BC-EC2EFBF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Estructura de paquetes</a:t>
            </a:r>
          </a:p>
        </p:txBody>
      </p:sp>
      <p:pic>
        <p:nvPicPr>
          <p:cNvPr id="5" name="Picture 253">
            <a:extLst>
              <a:ext uri="{FF2B5EF4-FFF2-40B4-BE49-F238E27FC236}">
                <a16:creationId xmlns:a16="http://schemas.microsoft.com/office/drawing/2014/main" id="{FE9E1855-58D1-DA3E-B9E5-FF2474E1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38" y="3073575"/>
            <a:ext cx="9776723" cy="19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5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424C-91CA-4F88-5D86-FA4027AA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0B749-3D4D-0EC4-BB86-7F423DF0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Estructura de paquetes</a:t>
            </a:r>
          </a:p>
        </p:txBody>
      </p:sp>
      <p:pic>
        <p:nvPicPr>
          <p:cNvPr id="5" name="Picture 253">
            <a:extLst>
              <a:ext uri="{FF2B5EF4-FFF2-40B4-BE49-F238E27FC236}">
                <a16:creationId xmlns:a16="http://schemas.microsoft.com/office/drawing/2014/main" id="{F417D1F0-FDCD-0886-9F35-5A095518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38" y="3073575"/>
            <a:ext cx="9776723" cy="19095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982304-BBC4-E179-D4BB-96F8F13E440F}"/>
              </a:ext>
            </a:extLst>
          </p:cNvPr>
          <p:cNvSpPr/>
          <p:nvPr/>
        </p:nvSpPr>
        <p:spPr>
          <a:xfrm>
            <a:off x="1615155" y="3523204"/>
            <a:ext cx="564877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C2E329-FA95-A588-BAB4-E14D0001EB0B}"/>
              </a:ext>
            </a:extLst>
          </p:cNvPr>
          <p:cNvSpPr txBox="1"/>
          <p:nvPr/>
        </p:nvSpPr>
        <p:spPr>
          <a:xfrm>
            <a:off x="3050848" y="3049281"/>
            <a:ext cx="19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PACKET HEADER</a:t>
            </a:r>
          </a:p>
        </p:txBody>
      </p:sp>
    </p:spTree>
    <p:extLst>
      <p:ext uri="{BB962C8B-B14F-4D97-AF65-F5344CB8AC3E}">
        <p14:creationId xmlns:p14="http://schemas.microsoft.com/office/powerpoint/2010/main" val="26674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327A4-698E-280D-01BA-391D0475C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81087-4AAF-F591-8439-33EA25BF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Estructura de paquetes</a:t>
            </a:r>
          </a:p>
        </p:txBody>
      </p:sp>
      <p:pic>
        <p:nvPicPr>
          <p:cNvPr id="5" name="Picture 253">
            <a:extLst>
              <a:ext uri="{FF2B5EF4-FFF2-40B4-BE49-F238E27FC236}">
                <a16:creationId xmlns:a16="http://schemas.microsoft.com/office/drawing/2014/main" id="{D5DEC165-8E29-D7A3-169E-66393D39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38" y="3073575"/>
            <a:ext cx="9776723" cy="19095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7E8CA11-5C04-5DDF-3B7C-9D8F92AF8F7D}"/>
              </a:ext>
            </a:extLst>
          </p:cNvPr>
          <p:cNvSpPr/>
          <p:nvPr/>
        </p:nvSpPr>
        <p:spPr>
          <a:xfrm>
            <a:off x="1615155" y="3523204"/>
            <a:ext cx="564877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618FE8-098C-64EF-08D7-084D93F989F5}"/>
              </a:ext>
            </a:extLst>
          </p:cNvPr>
          <p:cNvSpPr txBox="1"/>
          <p:nvPr/>
        </p:nvSpPr>
        <p:spPr>
          <a:xfrm>
            <a:off x="3050848" y="3049281"/>
            <a:ext cx="19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PACKET HEADER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DC618A-E03F-875D-F746-D10D5364DEAC}"/>
              </a:ext>
            </a:extLst>
          </p:cNvPr>
          <p:cNvSpPr txBox="1"/>
          <p:nvPr/>
        </p:nvSpPr>
        <p:spPr>
          <a:xfrm>
            <a:off x="6958389" y="3049281"/>
            <a:ext cx="28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PACKET ID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C760E3E-6F96-AA5B-0CC9-2EBD1AD541B5}"/>
              </a:ext>
            </a:extLst>
          </p:cNvPr>
          <p:cNvSpPr/>
          <p:nvPr/>
        </p:nvSpPr>
        <p:spPr>
          <a:xfrm>
            <a:off x="7263925" y="3523204"/>
            <a:ext cx="529839" cy="40011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00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3719-C3A7-22BD-9925-A49CA14D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7E1CE-93B9-4FE7-8906-9D26ECD1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Estructura de paquetes</a:t>
            </a:r>
          </a:p>
        </p:txBody>
      </p:sp>
      <p:pic>
        <p:nvPicPr>
          <p:cNvPr id="5" name="Picture 253">
            <a:extLst>
              <a:ext uri="{FF2B5EF4-FFF2-40B4-BE49-F238E27FC236}">
                <a16:creationId xmlns:a16="http://schemas.microsoft.com/office/drawing/2014/main" id="{ABB4A8BB-8B05-DB48-389F-D3C4512D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38" y="3073575"/>
            <a:ext cx="9776723" cy="19095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83DF2DA-175B-D4D7-1CF2-95E28F9BE434}"/>
              </a:ext>
            </a:extLst>
          </p:cNvPr>
          <p:cNvSpPr/>
          <p:nvPr/>
        </p:nvSpPr>
        <p:spPr>
          <a:xfrm>
            <a:off x="1615155" y="3523204"/>
            <a:ext cx="564877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A979AA-D1EB-0B9E-5B70-3BDDDDCC55EA}"/>
              </a:ext>
            </a:extLst>
          </p:cNvPr>
          <p:cNvSpPr txBox="1"/>
          <p:nvPr/>
        </p:nvSpPr>
        <p:spPr>
          <a:xfrm>
            <a:off x="3050848" y="3049281"/>
            <a:ext cx="19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PACKET HEADER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D52DAD-9590-7566-8020-0957B12606D2}"/>
              </a:ext>
            </a:extLst>
          </p:cNvPr>
          <p:cNvSpPr txBox="1"/>
          <p:nvPr/>
        </p:nvSpPr>
        <p:spPr>
          <a:xfrm>
            <a:off x="6958389" y="3049281"/>
            <a:ext cx="28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PACKET ID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29C817A-5493-8150-0131-16BC901F39B4}"/>
              </a:ext>
            </a:extLst>
          </p:cNvPr>
          <p:cNvSpPr/>
          <p:nvPr/>
        </p:nvSpPr>
        <p:spPr>
          <a:xfrm>
            <a:off x="7263925" y="3523204"/>
            <a:ext cx="529839" cy="40011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BFF38F-8ED2-D793-EF45-335CA3218CF7}"/>
              </a:ext>
            </a:extLst>
          </p:cNvPr>
          <p:cNvSpPr/>
          <p:nvPr/>
        </p:nvSpPr>
        <p:spPr>
          <a:xfrm>
            <a:off x="1615155" y="4358355"/>
            <a:ext cx="2811566" cy="47392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F25B62-E574-F72B-5B56-93D7B707D6E2}"/>
              </a:ext>
            </a:extLst>
          </p:cNvPr>
          <p:cNvSpPr txBox="1"/>
          <p:nvPr/>
        </p:nvSpPr>
        <p:spPr>
          <a:xfrm>
            <a:off x="4555979" y="4395261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7030A0"/>
                </a:solidFill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1688952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7BBB3-2DAA-204F-D47E-0DE1F416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Mapa de red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57101E-5FCC-73B7-9305-5031E2FC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Estos dispositivos pueden obtener su IP por DHCP</a:t>
            </a:r>
          </a:p>
          <a:p>
            <a:r>
              <a:rPr lang="es-ES" dirty="0"/>
              <a:t>Cuando no existe un servicio de DHCP estos dispositivos crean una red propia con una asignación estática de </a:t>
            </a:r>
            <a:r>
              <a:rPr lang="es-ES" dirty="0" err="1"/>
              <a:t>Ips</a:t>
            </a:r>
            <a:r>
              <a:rPr lang="es-ES" dirty="0"/>
              <a:t>.</a:t>
            </a:r>
          </a:p>
          <a:p>
            <a:r>
              <a:rPr lang="es-ES" dirty="0"/>
              <a:t>Estas </a:t>
            </a:r>
            <a:r>
              <a:rPr lang="es-ES" dirty="0" err="1"/>
              <a:t>Ips</a:t>
            </a:r>
            <a:r>
              <a:rPr lang="es-ES" dirty="0"/>
              <a:t> están dentro del rango: 169.254.0.0/16</a:t>
            </a:r>
          </a:p>
        </p:txBody>
      </p:sp>
      <p:pic>
        <p:nvPicPr>
          <p:cNvPr id="8194" name="Picture 2" descr="network Vector Icons free download in SVG, PNG Format">
            <a:extLst>
              <a:ext uri="{FF2B5EF4-FFF2-40B4-BE49-F238E27FC236}">
                <a16:creationId xmlns:a16="http://schemas.microsoft.com/office/drawing/2014/main" id="{A9D9C95C-04DE-7D34-009E-17F21A5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70" y="3818586"/>
            <a:ext cx="3039414" cy="30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93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16FE-582F-B48E-646C-5F8797AC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0266-858C-0042-E8BD-73673770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Curiosidades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61607D-A994-6BA0-61A8-45EB7EC8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Estos dispositivos disponen de tablas ARP estáticas por lo que el descubrimiento de ARP se hace al encender la máquina y no se actualizan nunca (solamente cuando hay un nuevo dispositivo) Imposibilita el ataque de ARP </a:t>
            </a:r>
            <a:r>
              <a:rPr lang="es-ES" dirty="0" err="1"/>
              <a:t>poisonning</a:t>
            </a:r>
            <a:endParaRPr lang="es-E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1F21581-592E-AA3E-14D4-BCE7DC49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394"/>
            <a:ext cx="10755643" cy="14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A4B7C-606C-136C-56A6-34882FE53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A34B3-4D2C-3506-16A7-2C3D748C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Curiosidades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8D1F56-ACC3-DD12-1A8B-A86BA638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Estos dispositivos disponen de tablas ARP estáticas por lo que el descubrimiento de ARP se hace al encender la máquina y no se actualizan nunca (solamente cuando hay un nuevo dispositivo) Imposibilita el ataque de ARP </a:t>
            </a:r>
            <a:r>
              <a:rPr lang="es-ES" dirty="0" err="1"/>
              <a:t>poisonning</a:t>
            </a:r>
            <a:endParaRPr lang="es-ES" dirty="0"/>
          </a:p>
          <a:p>
            <a:r>
              <a:rPr lang="es-ES" dirty="0"/>
              <a:t>Si se conectan por WIFI, se añaden nuevos mecanismos para evitar de nuevo los ataques de envenenamiento o de </a:t>
            </a:r>
            <a:r>
              <a:rPr lang="es-ES" dirty="0" err="1"/>
              <a:t>proxies</a:t>
            </a:r>
            <a:r>
              <a:rPr lang="es-ES" dirty="0"/>
              <a:t>.</a:t>
            </a:r>
          </a:p>
        </p:txBody>
      </p:sp>
      <p:pic>
        <p:nvPicPr>
          <p:cNvPr id="10242" name="Picture 2" descr="Lupa - Iconos gratis de ui">
            <a:extLst>
              <a:ext uri="{FF2B5EF4-FFF2-40B4-BE49-F238E27FC236}">
                <a16:creationId xmlns:a16="http://schemas.microsoft.com/office/drawing/2014/main" id="{89737903-D558-B119-C690-36C20B0C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98314"/>
            <a:ext cx="1913586" cy="19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224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BFE13-673A-41AB-D791-8BE4A22C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Descubrimiento y asignación de </a:t>
            </a:r>
            <a:r>
              <a:rPr lang="es-ES" dirty="0" err="1">
                <a:latin typeface="Consolas" panose="020B0609020204030204" pitchFamily="49" charset="0"/>
              </a:rPr>
              <a:t>IDs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D0569-8317-0F48-E119-1FBAF200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 parte de las </a:t>
            </a:r>
            <a:r>
              <a:rPr lang="es-ES" dirty="0" err="1"/>
              <a:t>Ips</a:t>
            </a:r>
            <a:r>
              <a:rPr lang="es-ES" dirty="0"/>
              <a:t>, los dispositivos se identifican por una ID</a:t>
            </a:r>
          </a:p>
          <a:p>
            <a:r>
              <a:rPr lang="es-ES" dirty="0"/>
              <a:t>Las ID se asignan según el siguiente criterio:</a:t>
            </a:r>
          </a:p>
          <a:p>
            <a:pPr lvl="1"/>
            <a:r>
              <a:rPr lang="es-ES" dirty="0"/>
              <a:t>Las ID del 1 al 6 son para los CDJ</a:t>
            </a:r>
          </a:p>
          <a:p>
            <a:pPr lvl="1"/>
            <a:r>
              <a:rPr lang="es-ES" dirty="0"/>
              <a:t>Las ID superiores a 32 son para </a:t>
            </a:r>
            <a:r>
              <a:rPr lang="es-ES" dirty="0" err="1"/>
              <a:t>Mixers</a:t>
            </a:r>
            <a:r>
              <a:rPr lang="es-ES" dirty="0"/>
              <a:t> y PC</a:t>
            </a:r>
          </a:p>
        </p:txBody>
      </p:sp>
    </p:spTree>
    <p:extLst>
      <p:ext uri="{BB962C8B-B14F-4D97-AF65-F5344CB8AC3E}">
        <p14:creationId xmlns:p14="http://schemas.microsoft.com/office/powerpoint/2010/main" val="82981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54BA9-77A5-15B4-695E-C744A4A7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83485-6868-5C69-96F0-7D41BF64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Motivación</a:t>
            </a:r>
          </a:p>
        </p:txBody>
      </p:sp>
      <p:pic>
        <p:nvPicPr>
          <p:cNvPr id="1028" name="Picture 4" descr="CDJ-2000NXS2">
            <a:extLst>
              <a:ext uri="{FF2B5EF4-FFF2-40B4-BE49-F238E27FC236}">
                <a16:creationId xmlns:a16="http://schemas.microsoft.com/office/drawing/2014/main" id="{86CDA7B0-3C42-9211-6677-5F058032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90" y="1264362"/>
            <a:ext cx="7120219" cy="52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42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DA93-1582-3520-B325-B2CE9F58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82EE6-768F-DAB8-19DD-49D3961F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94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Descubrimiento y asignación de </a:t>
            </a:r>
            <a:r>
              <a:rPr lang="es-ES" dirty="0" err="1">
                <a:latin typeface="Consolas" panose="020B0609020204030204" pitchFamily="49" charset="0"/>
              </a:rPr>
              <a:t>IDs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9C5284-B0B2-EADE-365C-FD14B4A52A15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Cdj Icons - Free SVG &amp; PNG Cdj Images - Noun Project">
            <a:extLst>
              <a:ext uri="{FF2B5EF4-FFF2-40B4-BE49-F238E27FC236}">
                <a16:creationId xmlns:a16="http://schemas.microsoft.com/office/drawing/2014/main" id="{FC903E41-26A8-E89B-3EB6-7D9608BF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D59DFD3-0A1A-83A1-ECBA-F7B37E4DE7EE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896827-5C25-A80D-F095-085A94762176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6EA475F-11B1-92E4-0645-1ABA9D2165CB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</p:spTree>
    <p:extLst>
      <p:ext uri="{BB962C8B-B14F-4D97-AF65-F5344CB8AC3E}">
        <p14:creationId xmlns:p14="http://schemas.microsoft.com/office/powerpoint/2010/main" val="308047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6814-361D-F6DB-8341-1FC4D72F5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A89D-5F2E-164F-0192-B597B410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94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Descubrimiento y asignación de </a:t>
            </a:r>
            <a:r>
              <a:rPr lang="es-ES" dirty="0" err="1">
                <a:latin typeface="Consolas" panose="020B0609020204030204" pitchFamily="49" charset="0"/>
              </a:rPr>
              <a:t>IDs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786E7E-CF30-AA1D-AFAA-F4F3259E7F36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Cdj Icons - Free SVG &amp; PNG Cdj Images - Noun Project">
            <a:extLst>
              <a:ext uri="{FF2B5EF4-FFF2-40B4-BE49-F238E27FC236}">
                <a16:creationId xmlns:a16="http://schemas.microsoft.com/office/drawing/2014/main" id="{72164C5C-32E4-D097-EE9C-1F5052B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FEEDABA-B103-B656-4C1B-8E23B6A977A2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FCFE0BE-7F33-E93C-8703-A040C91BCCEC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B20F20E-B58E-A263-4439-40D5A40F2D8F}"/>
              </a:ext>
            </a:extLst>
          </p:cNvPr>
          <p:cNvCxnSpPr/>
          <p:nvPr/>
        </p:nvCxnSpPr>
        <p:spPr>
          <a:xfrm>
            <a:off x="2256090" y="4220198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9C94D36-B045-EDE0-2261-73F3A63995C6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374E93-FC02-362D-6BC4-1101C0105274}"/>
              </a:ext>
            </a:extLst>
          </p:cNvPr>
          <p:cNvSpPr txBox="1"/>
          <p:nvPr/>
        </p:nvSpPr>
        <p:spPr>
          <a:xfrm>
            <a:off x="3743058" y="3818590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</p:spTree>
    <p:extLst>
      <p:ext uri="{BB962C8B-B14F-4D97-AF65-F5344CB8AC3E}">
        <p14:creationId xmlns:p14="http://schemas.microsoft.com/office/powerpoint/2010/main" val="103291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F242-AF1F-0B32-0C93-14F406DAF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38335-BC37-07DE-4B2F-05BC7B50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94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Descubrimiento y asignación de </a:t>
            </a:r>
            <a:r>
              <a:rPr lang="es-ES" dirty="0" err="1">
                <a:latin typeface="Consolas" panose="020B0609020204030204" pitchFamily="49" charset="0"/>
              </a:rPr>
              <a:t>IDs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2936C4-367F-11D2-0C23-B117249E1217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Cdj Icons - Free SVG &amp; PNG Cdj Images - Noun Project">
            <a:extLst>
              <a:ext uri="{FF2B5EF4-FFF2-40B4-BE49-F238E27FC236}">
                <a16:creationId xmlns:a16="http://schemas.microsoft.com/office/drawing/2014/main" id="{337E0F2A-9147-EBBC-8AEE-0DF5B6BD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B4B8AF3-E132-FF8F-31CB-761652C28C6E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AF3EF0F-A11F-4EF9-F182-4B7D1FBCD2FA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A43A371-C74E-D378-E8A7-955F2B3939BE}"/>
              </a:ext>
            </a:extLst>
          </p:cNvPr>
          <p:cNvCxnSpPr/>
          <p:nvPr/>
        </p:nvCxnSpPr>
        <p:spPr>
          <a:xfrm>
            <a:off x="2256090" y="4220198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3B726A1-C7D4-9455-07BB-6098E6742271}"/>
              </a:ext>
            </a:extLst>
          </p:cNvPr>
          <p:cNvCxnSpPr/>
          <p:nvPr/>
        </p:nvCxnSpPr>
        <p:spPr>
          <a:xfrm>
            <a:off x="2256090" y="5177327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04586E-142B-EA1C-4905-9FC87144E339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74E880-C48D-01ED-CB8D-5C99D9AE9111}"/>
              </a:ext>
            </a:extLst>
          </p:cNvPr>
          <p:cNvSpPr txBox="1"/>
          <p:nvPr/>
        </p:nvSpPr>
        <p:spPr>
          <a:xfrm>
            <a:off x="3743058" y="3818590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37B3D0-261B-EC3C-9B56-890F2E0BF0EA}"/>
              </a:ext>
            </a:extLst>
          </p:cNvPr>
          <p:cNvSpPr txBox="1"/>
          <p:nvPr/>
        </p:nvSpPr>
        <p:spPr>
          <a:xfrm>
            <a:off x="3743058" y="4763842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</p:spTree>
    <p:extLst>
      <p:ext uri="{BB962C8B-B14F-4D97-AF65-F5344CB8AC3E}">
        <p14:creationId xmlns:p14="http://schemas.microsoft.com/office/powerpoint/2010/main" val="279876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9358A-D6B6-1A96-B71D-B697765CE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46A2D-A19A-8D66-19AD-C629E0B0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94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Descubrimiento y asignación de </a:t>
            </a:r>
            <a:r>
              <a:rPr lang="es-ES" dirty="0" err="1">
                <a:latin typeface="Consolas" panose="020B0609020204030204" pitchFamily="49" charset="0"/>
              </a:rPr>
              <a:t>IDs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25C0904-E26D-F74E-0A24-B354A50A2468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Cdj Icons - Free SVG &amp; PNG Cdj Images - Noun Project">
            <a:extLst>
              <a:ext uri="{FF2B5EF4-FFF2-40B4-BE49-F238E27FC236}">
                <a16:creationId xmlns:a16="http://schemas.microsoft.com/office/drawing/2014/main" id="{67B0FF17-83D8-9652-DC86-E08C49FF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720B505-2D83-6214-B0E0-D098D58DEE36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8E26A94-8606-88CC-BEFC-ADFF4E928F45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4E0533E-2733-1F91-DF6C-624AAF4A1D68}"/>
              </a:ext>
            </a:extLst>
          </p:cNvPr>
          <p:cNvCxnSpPr/>
          <p:nvPr/>
        </p:nvCxnSpPr>
        <p:spPr>
          <a:xfrm>
            <a:off x="2256090" y="4220198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3A7CD22-21AA-92C7-582E-9E7D295C9582}"/>
              </a:ext>
            </a:extLst>
          </p:cNvPr>
          <p:cNvCxnSpPr/>
          <p:nvPr/>
        </p:nvCxnSpPr>
        <p:spPr>
          <a:xfrm>
            <a:off x="2256090" y="5177327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BAAE31B-827F-81FF-9D2B-59DDC9C485E1}"/>
              </a:ext>
            </a:extLst>
          </p:cNvPr>
          <p:cNvCxnSpPr/>
          <p:nvPr/>
        </p:nvCxnSpPr>
        <p:spPr>
          <a:xfrm>
            <a:off x="2256090" y="6115940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9B55E1-341D-798D-6590-80764CEA69BA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9E30E9-C2F8-D8B3-48D2-73E63FD411E8}"/>
              </a:ext>
            </a:extLst>
          </p:cNvPr>
          <p:cNvSpPr txBox="1"/>
          <p:nvPr/>
        </p:nvSpPr>
        <p:spPr>
          <a:xfrm>
            <a:off x="3743058" y="3818590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4561210-0547-3359-72B0-9D5364F7BE4A}"/>
              </a:ext>
            </a:extLst>
          </p:cNvPr>
          <p:cNvSpPr txBox="1"/>
          <p:nvPr/>
        </p:nvSpPr>
        <p:spPr>
          <a:xfrm>
            <a:off x="3743058" y="4763842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6FCAC5-01B2-5065-9DED-3F1A5D14F72D}"/>
              </a:ext>
            </a:extLst>
          </p:cNvPr>
          <p:cNvSpPr txBox="1"/>
          <p:nvPr/>
        </p:nvSpPr>
        <p:spPr>
          <a:xfrm>
            <a:off x="3743057" y="5711493"/>
            <a:ext cx="318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Tercera etapa (ID definitiva) (x3)</a:t>
            </a:r>
          </a:p>
        </p:txBody>
      </p:sp>
    </p:spTree>
    <p:extLst>
      <p:ext uri="{BB962C8B-B14F-4D97-AF65-F5344CB8AC3E}">
        <p14:creationId xmlns:p14="http://schemas.microsoft.com/office/powerpoint/2010/main" val="3343970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77A71-15BB-CAC1-3EF8-1D5FD6D8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06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Resolución de conflictos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F4AEBF9-F26E-85F4-FF35-44DE470912D3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Cdj Icons - Free SVG &amp; PNG Cdj Images - Noun Project">
            <a:extLst>
              <a:ext uri="{FF2B5EF4-FFF2-40B4-BE49-F238E27FC236}">
                <a16:creationId xmlns:a16="http://schemas.microsoft.com/office/drawing/2014/main" id="{E758CC82-0526-B91A-F54E-63CE53D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A89E45F-ACC2-6E74-98AF-B34721B9EF5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0536817-3F88-014E-F376-6127E413AAC5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77A9BD2-DA1A-F732-B872-2065D56E02D3}"/>
              </a:ext>
            </a:extLst>
          </p:cNvPr>
          <p:cNvCxnSpPr/>
          <p:nvPr/>
        </p:nvCxnSpPr>
        <p:spPr>
          <a:xfrm>
            <a:off x="2256090" y="389047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003BD0-64F8-05E9-A2D8-D0EAA54393E1}"/>
              </a:ext>
            </a:extLst>
          </p:cNvPr>
          <p:cNvCxnSpPr/>
          <p:nvPr/>
        </p:nvCxnSpPr>
        <p:spPr>
          <a:xfrm>
            <a:off x="2256090" y="435101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F8BDBF-3B9E-A3A8-35C6-9A54BC447BBE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7B365E-B905-2478-1EE4-EAA5D329A73B}"/>
              </a:ext>
            </a:extLst>
          </p:cNvPr>
          <p:cNvSpPr txBox="1"/>
          <p:nvPr/>
        </p:nvSpPr>
        <p:spPr>
          <a:xfrm>
            <a:off x="3743058" y="3521143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EE51A8-BD51-0C25-A89B-A790A81F2538}"/>
              </a:ext>
            </a:extLst>
          </p:cNvPr>
          <p:cNvSpPr txBox="1"/>
          <p:nvPr/>
        </p:nvSpPr>
        <p:spPr>
          <a:xfrm>
            <a:off x="3758728" y="4000199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</p:spTree>
    <p:extLst>
      <p:ext uri="{BB962C8B-B14F-4D97-AF65-F5344CB8AC3E}">
        <p14:creationId xmlns:p14="http://schemas.microsoft.com/office/powerpoint/2010/main" val="563119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F215-5FF1-9BD6-34AC-240358CB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8DA52-49CC-D315-A68A-F72C4D57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06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Resolución de conflictos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E08553-667D-C143-AD1C-98D46D8B805C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Cdj Icons - Free SVG &amp; PNG Cdj Images - Noun Project">
            <a:extLst>
              <a:ext uri="{FF2B5EF4-FFF2-40B4-BE49-F238E27FC236}">
                <a16:creationId xmlns:a16="http://schemas.microsoft.com/office/drawing/2014/main" id="{1E3BACDE-D53E-7C89-D6F4-4BD3ACD8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8E7282-1AD2-3F0D-5427-6A85A7634D0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6749D0E-8917-567F-FB84-19B46F6A84B7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3D1C828-8EC6-833F-6BDC-C631AF05F4D4}"/>
              </a:ext>
            </a:extLst>
          </p:cNvPr>
          <p:cNvCxnSpPr/>
          <p:nvPr/>
        </p:nvCxnSpPr>
        <p:spPr>
          <a:xfrm>
            <a:off x="2256090" y="389047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FEE17FD-683F-3F7D-1B27-0AE81622166A}"/>
              </a:ext>
            </a:extLst>
          </p:cNvPr>
          <p:cNvCxnSpPr/>
          <p:nvPr/>
        </p:nvCxnSpPr>
        <p:spPr>
          <a:xfrm>
            <a:off x="2256090" y="435101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0F2819-F38A-33C8-EE5A-C3633EDE4AC8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10487A-06A2-0F55-2707-48D324EDEA56}"/>
              </a:ext>
            </a:extLst>
          </p:cNvPr>
          <p:cNvSpPr txBox="1"/>
          <p:nvPr/>
        </p:nvSpPr>
        <p:spPr>
          <a:xfrm>
            <a:off x="3743058" y="3521143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714EDE-2978-F892-E088-F37A111C8336}"/>
              </a:ext>
            </a:extLst>
          </p:cNvPr>
          <p:cNvSpPr txBox="1"/>
          <p:nvPr/>
        </p:nvSpPr>
        <p:spPr>
          <a:xfrm>
            <a:off x="3758728" y="4000199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B1A4B4-F94B-505B-922B-498A875A7F33}"/>
              </a:ext>
            </a:extLst>
          </p:cNvPr>
          <p:cNvSpPr/>
          <p:nvPr/>
        </p:nvSpPr>
        <p:spPr>
          <a:xfrm>
            <a:off x="7529089" y="1860318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4" descr="Cdj Icons - Free SVG &amp; PNG Cdj Images - Noun Project">
            <a:extLst>
              <a:ext uri="{FF2B5EF4-FFF2-40B4-BE49-F238E27FC236}">
                <a16:creationId xmlns:a16="http://schemas.microsoft.com/office/drawing/2014/main" id="{BF02E88D-CAD2-9F6B-4E84-402D116C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17" y="1860318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32E24DB-E8F9-A457-C652-85326A44EE51}"/>
              </a:ext>
            </a:extLst>
          </p:cNvPr>
          <p:cNvCxnSpPr>
            <a:cxnSpLocks/>
          </p:cNvCxnSpPr>
          <p:nvPr/>
        </p:nvCxnSpPr>
        <p:spPr>
          <a:xfrm>
            <a:off x="8142964" y="296277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2263973-4024-6A89-DB7F-64F6F453C9C3}"/>
              </a:ext>
            </a:extLst>
          </p:cNvPr>
          <p:cNvCxnSpPr>
            <a:cxnSpLocks/>
          </p:cNvCxnSpPr>
          <p:nvPr/>
        </p:nvCxnSpPr>
        <p:spPr>
          <a:xfrm flipH="1">
            <a:off x="2256090" y="4956563"/>
            <a:ext cx="587120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CEF066D-8F03-0197-3D7B-BE4480358ADB}"/>
              </a:ext>
            </a:extLst>
          </p:cNvPr>
          <p:cNvSpPr txBox="1"/>
          <p:nvPr/>
        </p:nvSpPr>
        <p:spPr>
          <a:xfrm>
            <a:off x="3758727" y="4544950"/>
            <a:ext cx="279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Paquete indicando conflicto</a:t>
            </a:r>
          </a:p>
        </p:txBody>
      </p:sp>
    </p:spTree>
    <p:extLst>
      <p:ext uri="{BB962C8B-B14F-4D97-AF65-F5344CB8AC3E}">
        <p14:creationId xmlns:p14="http://schemas.microsoft.com/office/powerpoint/2010/main" val="629217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601E-6C2D-B9C8-E782-F27F21B3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C0F89-8DD8-81AF-CB03-5BA32FC0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066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Resolución de conflictos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487432-5A4B-4705-B22B-43F7801C4346}"/>
              </a:ext>
            </a:extLst>
          </p:cNvPr>
          <p:cNvSpPr/>
          <p:nvPr/>
        </p:nvSpPr>
        <p:spPr>
          <a:xfrm>
            <a:off x="1598063" y="1750509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Cdj Icons - Free SVG &amp; PNG Cdj Images - Noun Project">
            <a:extLst>
              <a:ext uri="{FF2B5EF4-FFF2-40B4-BE49-F238E27FC236}">
                <a16:creationId xmlns:a16="http://schemas.microsoft.com/office/drawing/2014/main" id="{BBA205A7-FFC8-71A7-8776-499B414F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1" y="1750509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28BA09F-142E-2F59-BE77-67D2D056371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96268" y="286146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7AC95D-F22A-63E2-357F-E9E2CE6F3C33}"/>
              </a:ext>
            </a:extLst>
          </p:cNvPr>
          <p:cNvCxnSpPr/>
          <p:nvPr/>
        </p:nvCxnSpPr>
        <p:spPr>
          <a:xfrm>
            <a:off x="2196268" y="330722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D3BF758-AF40-F0AD-8A89-D3DC5177C2B7}"/>
              </a:ext>
            </a:extLst>
          </p:cNvPr>
          <p:cNvCxnSpPr/>
          <p:nvPr/>
        </p:nvCxnSpPr>
        <p:spPr>
          <a:xfrm>
            <a:off x="2256090" y="389047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43A3643-3BFC-F2F0-2E84-3F2177927BC7}"/>
              </a:ext>
            </a:extLst>
          </p:cNvPr>
          <p:cNvCxnSpPr/>
          <p:nvPr/>
        </p:nvCxnSpPr>
        <p:spPr>
          <a:xfrm>
            <a:off x="2256090" y="4351015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B6EEAF3-BB98-E187-498F-3676236AE267}"/>
              </a:ext>
            </a:extLst>
          </p:cNvPr>
          <p:cNvCxnSpPr/>
          <p:nvPr/>
        </p:nvCxnSpPr>
        <p:spPr>
          <a:xfrm>
            <a:off x="2314731" y="6423588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C7DEE78-CD79-B4D0-2C83-F82170E3F690}"/>
              </a:ext>
            </a:extLst>
          </p:cNvPr>
          <p:cNvSpPr txBox="1"/>
          <p:nvPr/>
        </p:nvSpPr>
        <p:spPr>
          <a:xfrm>
            <a:off x="3743058" y="2861462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Paquete de inicialización (x3)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E56151-87F0-FD1B-9805-59C1D36D9752}"/>
              </a:ext>
            </a:extLst>
          </p:cNvPr>
          <p:cNvSpPr txBox="1"/>
          <p:nvPr/>
        </p:nvSpPr>
        <p:spPr>
          <a:xfrm>
            <a:off x="3743058" y="3521143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Primera etapa (x3)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157793-6A39-F264-878F-C060A3BA161A}"/>
              </a:ext>
            </a:extLst>
          </p:cNvPr>
          <p:cNvSpPr txBox="1"/>
          <p:nvPr/>
        </p:nvSpPr>
        <p:spPr>
          <a:xfrm>
            <a:off x="3758728" y="4000199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7EA42F-3CB8-6D9A-7217-D1DD87DFA369}"/>
              </a:ext>
            </a:extLst>
          </p:cNvPr>
          <p:cNvSpPr txBox="1"/>
          <p:nvPr/>
        </p:nvSpPr>
        <p:spPr>
          <a:xfrm>
            <a:off x="3717177" y="5998751"/>
            <a:ext cx="318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Tercera etapa (ID definitiva) (x3)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8C8687D-FAAF-3050-E6AA-543086C6F4F5}"/>
              </a:ext>
            </a:extLst>
          </p:cNvPr>
          <p:cNvSpPr/>
          <p:nvPr/>
        </p:nvSpPr>
        <p:spPr>
          <a:xfrm>
            <a:off x="7529089" y="1860318"/>
            <a:ext cx="1149151" cy="1110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4" descr="Cdj Icons - Free SVG &amp; PNG Cdj Images - Noun Project">
            <a:extLst>
              <a:ext uri="{FF2B5EF4-FFF2-40B4-BE49-F238E27FC236}">
                <a16:creationId xmlns:a16="http://schemas.microsoft.com/office/drawing/2014/main" id="{4C0D4075-6DBD-2016-CA1A-90FDABCF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17" y="1860318"/>
            <a:ext cx="1110953" cy="1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7F0A168-E6E3-3D50-3624-F7BE92BE55A5}"/>
              </a:ext>
            </a:extLst>
          </p:cNvPr>
          <p:cNvCxnSpPr>
            <a:cxnSpLocks/>
          </p:cNvCxnSpPr>
          <p:nvPr/>
        </p:nvCxnSpPr>
        <p:spPr>
          <a:xfrm>
            <a:off x="8142964" y="2962772"/>
            <a:ext cx="59822" cy="3693162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6D288BF-CDCB-9B16-48B3-E1F09AB64553}"/>
              </a:ext>
            </a:extLst>
          </p:cNvPr>
          <p:cNvCxnSpPr>
            <a:cxnSpLocks/>
          </p:cNvCxnSpPr>
          <p:nvPr/>
        </p:nvCxnSpPr>
        <p:spPr>
          <a:xfrm flipH="1">
            <a:off x="2256090" y="4956563"/>
            <a:ext cx="587120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0E79118-AF41-C635-B78F-9543A318EBC7}"/>
              </a:ext>
            </a:extLst>
          </p:cNvPr>
          <p:cNvCxnSpPr/>
          <p:nvPr/>
        </p:nvCxnSpPr>
        <p:spPr>
          <a:xfrm>
            <a:off x="2299060" y="5665642"/>
            <a:ext cx="58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99EB10A-0B0E-00B9-E89A-49725FE8224E}"/>
              </a:ext>
            </a:extLst>
          </p:cNvPr>
          <p:cNvSpPr txBox="1"/>
          <p:nvPr/>
        </p:nvSpPr>
        <p:spPr>
          <a:xfrm>
            <a:off x="3758728" y="5258293"/>
            <a:ext cx="342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Segunda etapa (asignación ID) (x3)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72AF39-1377-692C-6164-CE02809A4EA0}"/>
              </a:ext>
            </a:extLst>
          </p:cNvPr>
          <p:cNvSpPr txBox="1"/>
          <p:nvPr/>
        </p:nvSpPr>
        <p:spPr>
          <a:xfrm>
            <a:off x="3758727" y="4544950"/>
            <a:ext cx="279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Paquete indicando conflicto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98902DA-1C89-50EC-FF1C-6CF7000F2942}"/>
              </a:ext>
            </a:extLst>
          </p:cNvPr>
          <p:cNvSpPr txBox="1"/>
          <p:nvPr/>
        </p:nvSpPr>
        <p:spPr>
          <a:xfrm flipH="1">
            <a:off x="909416" y="5174299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Cambia la ID</a:t>
            </a:r>
          </a:p>
        </p:txBody>
      </p:sp>
    </p:spTree>
    <p:extLst>
      <p:ext uri="{BB962C8B-B14F-4D97-AF65-F5344CB8AC3E}">
        <p14:creationId xmlns:p14="http://schemas.microsoft.com/office/powerpoint/2010/main" val="5359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76233-1E52-E575-1766-FF2232C2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Paquete </a:t>
            </a:r>
            <a:r>
              <a:rPr lang="es-ES" dirty="0" err="1">
                <a:latin typeface="Consolas" panose="020B0609020204030204" pitchFamily="49" charset="0"/>
              </a:rPr>
              <a:t>keep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alive</a:t>
            </a:r>
            <a:r>
              <a:rPr lang="es-ES" dirty="0">
                <a:latin typeface="Consolas" panose="020B0609020204030204" pitchFamily="49" charset="0"/>
              </a:rPr>
              <a:t> y estado del dispositivo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2E40F-68D6-33A1-DCA9-350571F0E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vez realizado los primeros pasos, el dispositivo </a:t>
            </a:r>
            <a:r>
              <a:rPr lang="es-ES" dirty="0" err="1"/>
              <a:t>envia</a:t>
            </a:r>
            <a:r>
              <a:rPr lang="es-ES" dirty="0"/>
              <a:t> 2 paquetes en bucle:</a:t>
            </a:r>
          </a:p>
          <a:p>
            <a:pPr lvl="1"/>
            <a:r>
              <a:rPr lang="es-ES" dirty="0"/>
              <a:t>El paquete </a:t>
            </a:r>
            <a:r>
              <a:rPr lang="es-ES" dirty="0" err="1"/>
              <a:t>Keep-Alive</a:t>
            </a:r>
            <a:r>
              <a:rPr lang="es-ES" dirty="0"/>
              <a:t> que sirve para indicar a todos los dispositivos que el dispositivo está aún disponible</a:t>
            </a:r>
          </a:p>
          <a:p>
            <a:pPr lvl="1"/>
            <a:r>
              <a:rPr lang="es-ES" dirty="0"/>
              <a:t>El paquete Status sirve para indicar mas información acerca del dispositivo, como los BPM, canción que está sonando </a:t>
            </a:r>
            <a:r>
              <a:rPr lang="es-ES" dirty="0" err="1"/>
              <a:t>etc</a:t>
            </a:r>
            <a:r>
              <a:rPr lang="es-ES" dirty="0"/>
              <a:t>…	</a:t>
            </a:r>
          </a:p>
        </p:txBody>
      </p:sp>
      <p:sp>
        <p:nvSpPr>
          <p:cNvPr id="5" name="AutoShape 4" descr="Keep Alive - Aplicaciones en Google Play">
            <a:extLst>
              <a:ext uri="{FF2B5EF4-FFF2-40B4-BE49-F238E27FC236}">
                <a16:creationId xmlns:a16="http://schemas.microsoft.com/office/drawing/2014/main" id="{74AAA6C6-5F39-0955-EE20-7440B2774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057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9A29-4793-ACB5-A86C-E58423CA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C34B6-7599-A9E5-48EE-369B2D5B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Primeros pasos: Paquete </a:t>
            </a:r>
            <a:r>
              <a:rPr lang="es-ES" dirty="0" err="1">
                <a:latin typeface="Consolas" panose="020B0609020204030204" pitchFamily="49" charset="0"/>
              </a:rPr>
              <a:t>keep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alive</a:t>
            </a:r>
            <a:r>
              <a:rPr lang="es-ES" dirty="0">
                <a:latin typeface="Consolas" panose="020B0609020204030204" pitchFamily="49" charset="0"/>
              </a:rPr>
              <a:t> y estado del dispositivo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312124-5E23-4BD7-555D-720079F37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vez realizado los primeros pasos, el dispositivo </a:t>
            </a:r>
            <a:r>
              <a:rPr lang="es-ES" dirty="0" err="1"/>
              <a:t>envia</a:t>
            </a:r>
            <a:r>
              <a:rPr lang="es-ES" dirty="0"/>
              <a:t> 2 paquetes en bucle:</a:t>
            </a:r>
          </a:p>
          <a:p>
            <a:pPr lvl="1"/>
            <a:r>
              <a:rPr lang="es-ES" dirty="0"/>
              <a:t>El paquete </a:t>
            </a:r>
            <a:r>
              <a:rPr lang="es-ES" dirty="0" err="1"/>
              <a:t>Keep-Alive</a:t>
            </a:r>
            <a:r>
              <a:rPr lang="es-ES" dirty="0"/>
              <a:t> que sirve para indicar a todos los dispositivos que el dispositivo está aún disponible</a:t>
            </a:r>
          </a:p>
          <a:p>
            <a:pPr lvl="1"/>
            <a:r>
              <a:rPr lang="es-ES" dirty="0"/>
              <a:t>El paquete Status sirve para indicar mas información acerca del dispositivo, como los BPM, canción que está sonando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CURIOSIDADES: El paquete </a:t>
            </a:r>
            <a:r>
              <a:rPr lang="es-ES" dirty="0" err="1"/>
              <a:t>keep-alive</a:t>
            </a:r>
            <a:r>
              <a:rPr lang="es-ES" dirty="0"/>
              <a:t> es obligatorio pero el de Status no	</a:t>
            </a:r>
          </a:p>
        </p:txBody>
      </p:sp>
    </p:spTree>
    <p:extLst>
      <p:ext uri="{BB962C8B-B14F-4D97-AF65-F5344CB8AC3E}">
        <p14:creationId xmlns:p14="http://schemas.microsoft.com/office/powerpoint/2010/main" val="251794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1CB73-1466-79C6-2E6E-BF9B5437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Conectándose a la red</a:t>
            </a:r>
          </a:p>
        </p:txBody>
      </p:sp>
      <p:pic>
        <p:nvPicPr>
          <p:cNvPr id="4" name="Picture 239">
            <a:extLst>
              <a:ext uri="{FF2B5EF4-FFF2-40B4-BE49-F238E27FC236}">
                <a16:creationId xmlns:a16="http://schemas.microsoft.com/office/drawing/2014/main" id="{9AF335E7-42E0-C288-EA0F-521B1A32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15" y="1799825"/>
            <a:ext cx="5996570" cy="4693050"/>
          </a:xfrm>
          <a:prstGeom prst="rect">
            <a:avLst/>
          </a:prstGeom>
        </p:spPr>
      </p:pic>
      <p:pic>
        <p:nvPicPr>
          <p:cNvPr id="5" name="Picture 4" descr="Cdj Icons - Free SVG &amp; PNG Cdj Images - Noun Project">
            <a:extLst>
              <a:ext uri="{FF2B5EF4-FFF2-40B4-BE49-F238E27FC236}">
                <a16:creationId xmlns:a16="http://schemas.microsoft.com/office/drawing/2014/main" id="{69429C17-533D-718E-AD61-868D6FF4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74" y="2315242"/>
            <a:ext cx="965675" cy="9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7BD9D248-5A48-6BCF-9D45-2C24DB44B7A3}"/>
              </a:ext>
            </a:extLst>
          </p:cNvPr>
          <p:cNvCxnSpPr>
            <a:stCxn id="5" idx="3"/>
          </p:cNvCxnSpPr>
          <p:nvPr/>
        </p:nvCxnSpPr>
        <p:spPr>
          <a:xfrm>
            <a:off x="4879649" y="2798080"/>
            <a:ext cx="521293" cy="825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2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CCC0-953C-A541-99C5-564A7D42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99595-BDB9-4B51-81D5-2162AEE1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Motivación</a:t>
            </a:r>
          </a:p>
        </p:txBody>
      </p:sp>
      <p:pic>
        <p:nvPicPr>
          <p:cNvPr id="2050" name="Picture 2" descr="CDJ-2000NXS2">
            <a:extLst>
              <a:ext uri="{FF2B5EF4-FFF2-40B4-BE49-F238E27FC236}">
                <a16:creationId xmlns:a16="http://schemas.microsoft.com/office/drawing/2014/main" id="{C0EF6423-1000-4221-3B72-D869309A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01" y="1079008"/>
            <a:ext cx="8525587" cy="54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04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EEB36-89F9-7C5A-4488-26148697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C6CE1-7FC7-78A6-FAFC-C63A64ED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Conectándose a la red</a:t>
            </a:r>
          </a:p>
        </p:txBody>
      </p:sp>
      <p:pic>
        <p:nvPicPr>
          <p:cNvPr id="4" name="Picture 239">
            <a:extLst>
              <a:ext uri="{FF2B5EF4-FFF2-40B4-BE49-F238E27FC236}">
                <a16:creationId xmlns:a16="http://schemas.microsoft.com/office/drawing/2014/main" id="{DB57F694-3B9B-38EC-5534-A984592E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15" y="1799825"/>
            <a:ext cx="5996570" cy="4693050"/>
          </a:xfrm>
          <a:prstGeom prst="rect">
            <a:avLst/>
          </a:prstGeom>
        </p:spPr>
      </p:pic>
      <p:pic>
        <p:nvPicPr>
          <p:cNvPr id="1026" name="Picture 2" descr="Hacker - Iconos gratis de computadora">
            <a:extLst>
              <a:ext uri="{FF2B5EF4-FFF2-40B4-BE49-F238E27FC236}">
                <a16:creationId xmlns:a16="http://schemas.microsoft.com/office/drawing/2014/main" id="{2E97DFFB-226C-4A8A-A3BB-E6CC4E09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15" y="2414754"/>
            <a:ext cx="766651" cy="7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dj Icons - Free SVG &amp; PNG Cdj Images - Noun Project">
            <a:extLst>
              <a:ext uri="{FF2B5EF4-FFF2-40B4-BE49-F238E27FC236}">
                <a16:creationId xmlns:a16="http://schemas.microsoft.com/office/drawing/2014/main" id="{2F2F297E-308D-35BB-91C3-4A5DE392A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74" y="2315242"/>
            <a:ext cx="965675" cy="9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0BC66846-94EF-392A-9551-96012884315E}"/>
              </a:ext>
            </a:extLst>
          </p:cNvPr>
          <p:cNvCxnSpPr>
            <a:stCxn id="5" idx="3"/>
          </p:cNvCxnSpPr>
          <p:nvPr/>
        </p:nvCxnSpPr>
        <p:spPr>
          <a:xfrm>
            <a:off x="4879649" y="2798080"/>
            <a:ext cx="521293" cy="825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681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F98E3-40B6-6D5A-C4C6-1353340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45" y="2766218"/>
            <a:ext cx="1092651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Sucede la magia…</a:t>
            </a:r>
          </a:p>
        </p:txBody>
      </p:sp>
    </p:spTree>
    <p:extLst>
      <p:ext uri="{BB962C8B-B14F-4D97-AF65-F5344CB8AC3E}">
        <p14:creationId xmlns:p14="http://schemas.microsoft.com/office/powerpoint/2010/main" val="3162416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D89A-D699-4E79-0271-64B810F8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D29F4-9144-BDD1-3E2E-BFF6BBEA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DE7-57C0-2C9E-A8CB-ABEFEFA4F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que permite realizar cosillas a los dispositivos de DJ conectados en una misma red.</a:t>
            </a:r>
          </a:p>
        </p:txBody>
      </p:sp>
    </p:spTree>
    <p:extLst>
      <p:ext uri="{BB962C8B-B14F-4D97-AF65-F5344CB8AC3E}">
        <p14:creationId xmlns:p14="http://schemas.microsoft.com/office/powerpoint/2010/main" val="1643169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153E-653E-3A80-3A80-C21E52B0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1B006-37D9-4A72-4D08-34E668DF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AD629-C979-E4B1-C875-F442988A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que permite realizar cosillas a los dispositivos de DJ conectados en una misma red.</a:t>
            </a:r>
          </a:p>
          <a:p>
            <a:r>
              <a:rPr lang="es-ES" dirty="0"/>
              <a:t>Desarrollado en C# para Windows y está formado por 3 partes:</a:t>
            </a:r>
          </a:p>
        </p:txBody>
      </p:sp>
    </p:spTree>
    <p:extLst>
      <p:ext uri="{BB962C8B-B14F-4D97-AF65-F5344CB8AC3E}">
        <p14:creationId xmlns:p14="http://schemas.microsoft.com/office/powerpoint/2010/main" val="773187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2F33-1D78-A0CE-579F-0729BF116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2684D-B00B-39F3-2830-24C21500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96CB4-88E5-FB2A-1E09-E160E6211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que permite realizar cosillas a los dispositivos de DJ conectados en una misma red.</a:t>
            </a:r>
          </a:p>
          <a:p>
            <a:r>
              <a:rPr lang="es-ES" dirty="0"/>
              <a:t>Desarrollado en C# para Windows y está formado por 3 partes:</a:t>
            </a:r>
          </a:p>
          <a:p>
            <a:pPr lvl="1"/>
            <a:r>
              <a:rPr lang="es-ES" b="1" dirty="0"/>
              <a:t>Pioneer CLI</a:t>
            </a:r>
            <a:r>
              <a:rPr lang="es-ES" dirty="0"/>
              <a:t>: El programa principal, una consola de comandos con varias opciones</a:t>
            </a:r>
          </a:p>
        </p:txBody>
      </p:sp>
    </p:spTree>
    <p:extLst>
      <p:ext uri="{BB962C8B-B14F-4D97-AF65-F5344CB8AC3E}">
        <p14:creationId xmlns:p14="http://schemas.microsoft.com/office/powerpoint/2010/main" val="1609070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19C5-6DC3-4AAA-A580-DF0C18F0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CB9AE-14FA-0D39-C3C3-5AEC22A1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D2C410-53D6-0609-AA5E-BF07B0F55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que permite realizar cosillas a los dispositivos de DJ conectados en una misma red.</a:t>
            </a:r>
          </a:p>
          <a:p>
            <a:r>
              <a:rPr lang="es-ES" dirty="0"/>
              <a:t>Desarrollado en C# para Windows y está formado por 3 partes:</a:t>
            </a:r>
          </a:p>
          <a:p>
            <a:pPr lvl="1"/>
            <a:r>
              <a:rPr lang="es-ES" b="1" dirty="0"/>
              <a:t>Pioneer CLI</a:t>
            </a:r>
            <a:r>
              <a:rPr lang="es-ES" dirty="0"/>
              <a:t>: El programa principal, una consola de comandos con varias opciones</a:t>
            </a:r>
          </a:p>
          <a:p>
            <a:pPr lvl="1"/>
            <a:r>
              <a:rPr lang="es-ES" b="1" dirty="0" err="1"/>
              <a:t>ProLinkLib</a:t>
            </a:r>
            <a:r>
              <a:rPr lang="es-ES" dirty="0"/>
              <a:t>: Librería C# que emula un dispositivo Pioneer dentro de la red y permite enviar tramas</a:t>
            </a:r>
          </a:p>
        </p:txBody>
      </p:sp>
    </p:spTree>
    <p:extLst>
      <p:ext uri="{BB962C8B-B14F-4D97-AF65-F5344CB8AC3E}">
        <p14:creationId xmlns:p14="http://schemas.microsoft.com/office/powerpoint/2010/main" val="1366748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C010-32CC-45EF-5C65-1085977A5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E9275-B46E-4FF3-B6F5-CA577880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52BF1-FBB1-5590-D0AC-AE83850D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que permite realizar cosillas a los dispositivos de DJ conectados en una misma red.</a:t>
            </a:r>
          </a:p>
          <a:p>
            <a:r>
              <a:rPr lang="es-ES" dirty="0"/>
              <a:t>Desarrollado en C# para Windows y está formado por 3 partes:</a:t>
            </a:r>
          </a:p>
          <a:p>
            <a:pPr lvl="1"/>
            <a:r>
              <a:rPr lang="es-ES" b="1" dirty="0"/>
              <a:t>Pioneer CLI</a:t>
            </a:r>
            <a:r>
              <a:rPr lang="es-ES" dirty="0"/>
              <a:t>: El programa principal, una consola de comandos con varias opciones</a:t>
            </a:r>
          </a:p>
          <a:p>
            <a:pPr lvl="1"/>
            <a:r>
              <a:rPr lang="es-ES" b="1" dirty="0" err="1"/>
              <a:t>ProLinkLib</a:t>
            </a:r>
            <a:r>
              <a:rPr lang="es-ES" dirty="0"/>
              <a:t>: Librería C# que emula un dispositivo Pioneer dentro de la red y permite enviar tramas</a:t>
            </a:r>
          </a:p>
          <a:p>
            <a:pPr lvl="1"/>
            <a:r>
              <a:rPr lang="es-ES" b="1" dirty="0" err="1"/>
              <a:t>Song</a:t>
            </a:r>
            <a:r>
              <a:rPr lang="es-ES" b="1" dirty="0"/>
              <a:t> Manager</a:t>
            </a:r>
            <a:r>
              <a:rPr lang="es-ES" dirty="0"/>
              <a:t>: Extensión de Pioneer CLI que permite tanto la descarga como la visualización de canciones en una sesión.</a:t>
            </a:r>
          </a:p>
        </p:txBody>
      </p:sp>
    </p:spTree>
    <p:extLst>
      <p:ext uri="{BB962C8B-B14F-4D97-AF65-F5344CB8AC3E}">
        <p14:creationId xmlns:p14="http://schemas.microsoft.com/office/powerpoint/2010/main" val="1674535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4588E-552D-CBBA-DECE-3C97211F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6B72A-8AC9-4714-A730-17093DEA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El </a:t>
            </a:r>
            <a:r>
              <a:rPr lang="es-ES" dirty="0" err="1">
                <a:latin typeface="Consolas" panose="020B0609020204030204" pitchFamily="49" charset="0"/>
              </a:rPr>
              <a:t>framework</a:t>
            </a:r>
            <a:r>
              <a:rPr lang="es-ES" dirty="0">
                <a:latin typeface="Consolas" panose="020B0609020204030204" pitchFamily="49" charset="0"/>
              </a:rPr>
              <a:t> que causa pesadillas a los DJ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4B680F7-E44D-788A-8A08-4CECD5EBF15B}"/>
              </a:ext>
            </a:extLst>
          </p:cNvPr>
          <p:cNvSpPr/>
          <p:nvPr/>
        </p:nvSpPr>
        <p:spPr>
          <a:xfrm>
            <a:off x="2799009" y="4511935"/>
            <a:ext cx="6375042" cy="85000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 LAN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A7CE7AD-31DB-4E80-AC9C-504BFCDD18D7}"/>
              </a:ext>
            </a:extLst>
          </p:cNvPr>
          <p:cNvSpPr/>
          <p:nvPr/>
        </p:nvSpPr>
        <p:spPr>
          <a:xfrm>
            <a:off x="2799009" y="3377855"/>
            <a:ext cx="6375042" cy="8500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 LINK LIB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DE959A-3FF9-6C2A-46A1-BAA38FFF6C00}"/>
              </a:ext>
            </a:extLst>
          </p:cNvPr>
          <p:cNvSpPr/>
          <p:nvPr/>
        </p:nvSpPr>
        <p:spPr>
          <a:xfrm>
            <a:off x="2799009" y="2173663"/>
            <a:ext cx="3078051" cy="8500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PIONEER CLI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6B7989-35EC-F26D-8904-0A04437155C2}"/>
              </a:ext>
            </a:extLst>
          </p:cNvPr>
          <p:cNvSpPr/>
          <p:nvPr/>
        </p:nvSpPr>
        <p:spPr>
          <a:xfrm>
            <a:off x="6096000" y="2173663"/>
            <a:ext cx="3078051" cy="8500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SONG MANAGER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B1294A1-5982-57E4-7315-DF9EA2875D8D}"/>
              </a:ext>
            </a:extLst>
          </p:cNvPr>
          <p:cNvCxnSpPr/>
          <p:nvPr/>
        </p:nvCxnSpPr>
        <p:spPr>
          <a:xfrm>
            <a:off x="373487" y="4356651"/>
            <a:ext cx="10740981" cy="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844E2A1-B6DE-4193-4953-6DD5D57AA027}"/>
              </a:ext>
            </a:extLst>
          </p:cNvPr>
          <p:cNvCxnSpPr/>
          <p:nvPr/>
        </p:nvCxnSpPr>
        <p:spPr>
          <a:xfrm>
            <a:off x="373486" y="3222570"/>
            <a:ext cx="10740981" cy="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7836FB-D195-7701-52E3-40D0824B8B46}"/>
              </a:ext>
            </a:extLst>
          </p:cNvPr>
          <p:cNvSpPr txBox="1"/>
          <p:nvPr/>
        </p:nvSpPr>
        <p:spPr>
          <a:xfrm>
            <a:off x="838199" y="4754453"/>
            <a:ext cx="12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HARDWARE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A711DF-FBFE-42A6-6523-5CA1762E7225}"/>
              </a:ext>
            </a:extLst>
          </p:cNvPr>
          <p:cNvSpPr txBox="1"/>
          <p:nvPr/>
        </p:nvSpPr>
        <p:spPr>
          <a:xfrm>
            <a:off x="838199" y="3605313"/>
            <a:ext cx="149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MIDDLEWARE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121D77-5C9D-539F-A2DC-98B7B6A3FCEA}"/>
              </a:ext>
            </a:extLst>
          </p:cNvPr>
          <p:cNvSpPr txBox="1"/>
          <p:nvPr/>
        </p:nvSpPr>
        <p:spPr>
          <a:xfrm>
            <a:off x="838199" y="2507621"/>
            <a:ext cx="132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APLICACIÓN</a:t>
            </a:r>
          </a:p>
        </p:txBody>
      </p:sp>
    </p:spTree>
    <p:extLst>
      <p:ext uri="{BB962C8B-B14F-4D97-AF65-F5344CB8AC3E}">
        <p14:creationId xmlns:p14="http://schemas.microsoft.com/office/powerpoint/2010/main" val="164098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D8272-C0B4-D173-2A39-C67F5022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D322B-A3F2-CECD-BDFA-F8203DA8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Emulando un dispositivo Pioneer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6DF8D-7772-1051-7AD9-245F9A7E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emularlo es tan sencillo como: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Tener los 3 puertos abiertos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Hacer todo el tramo de inicialización en la ID que te de la gana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Enviar paquetes </a:t>
            </a:r>
            <a:r>
              <a:rPr lang="es-ES" dirty="0" err="1"/>
              <a:t>Keep-Alive</a:t>
            </a:r>
            <a:r>
              <a:rPr lang="es-ES" dirty="0"/>
              <a:t> cada 300ms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(Extra) Enviar paquetes Status</a:t>
            </a:r>
          </a:p>
        </p:txBody>
      </p:sp>
      <p:pic>
        <p:nvPicPr>
          <p:cNvPr id="12290" name="Picture 2" descr="Manual Documentación Docs - Gráficos vectoriales gratis en Pixabay - Pixabay">
            <a:extLst>
              <a:ext uri="{FF2B5EF4-FFF2-40B4-BE49-F238E27FC236}">
                <a16:creationId xmlns:a16="http://schemas.microsoft.com/office/drawing/2014/main" id="{CA79D082-9E7F-C4EE-8BFE-F413B64C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589" y="4716664"/>
            <a:ext cx="1776211" cy="17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21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67C9-EFDB-70C5-61A4-AAF5E71CA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5954C-B5F4-F29F-9569-26522B86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45" y="2766218"/>
            <a:ext cx="10926510" cy="1325563"/>
          </a:xfrm>
        </p:spPr>
        <p:txBody>
          <a:bodyPr/>
          <a:lstStyle/>
          <a:p>
            <a:pPr algn="ctr"/>
            <a:r>
              <a:rPr lang="es-ES" dirty="0">
                <a:latin typeface="Consolas" panose="020B0609020204030204" pitchFamily="49" charset="0"/>
              </a:rPr>
              <a:t>DEMO PRESENTACIÓN HERRAMIENTA</a:t>
            </a:r>
          </a:p>
        </p:txBody>
      </p:sp>
    </p:spTree>
    <p:extLst>
      <p:ext uri="{BB962C8B-B14F-4D97-AF65-F5344CB8AC3E}">
        <p14:creationId xmlns:p14="http://schemas.microsoft.com/office/powerpoint/2010/main" val="339145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27B65-CE11-F71C-44F6-80333F291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6593D-3442-D759-4F38-0E030CB2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Motivación</a:t>
            </a:r>
          </a:p>
        </p:txBody>
      </p:sp>
      <p:pic>
        <p:nvPicPr>
          <p:cNvPr id="2050" name="Picture 2" descr="CDJ-2000NXS2">
            <a:extLst>
              <a:ext uri="{FF2B5EF4-FFF2-40B4-BE49-F238E27FC236}">
                <a16:creationId xmlns:a16="http://schemas.microsoft.com/office/drawing/2014/main" id="{69DFA693-8B35-E185-4895-94982FD6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01" y="1079008"/>
            <a:ext cx="8525587" cy="54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343AE71-10F0-EF89-7F67-CCBB80A1FFDD}"/>
              </a:ext>
            </a:extLst>
          </p:cNvPr>
          <p:cNvSpPr/>
          <p:nvPr/>
        </p:nvSpPr>
        <p:spPr>
          <a:xfrm>
            <a:off x="5725682" y="3580688"/>
            <a:ext cx="1213503" cy="918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33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D2BF3-0095-A9CB-A304-D5F49849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59D00-CDEE-2748-5233-A81788AD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Como seguir investigando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9F134-96DA-D19C-6D6C-A5A36D5A7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ES" dirty="0"/>
              <a:t>Materiales necesarios:</a:t>
            </a:r>
          </a:p>
          <a:p>
            <a:pPr lvl="1"/>
            <a:r>
              <a:rPr lang="es-ES" dirty="0"/>
              <a:t>Switch con </a:t>
            </a:r>
            <a:r>
              <a:rPr lang="es-ES" dirty="0" err="1"/>
              <a:t>port</a:t>
            </a:r>
            <a:r>
              <a:rPr lang="es-ES" dirty="0"/>
              <a:t> </a:t>
            </a:r>
            <a:r>
              <a:rPr lang="es-ES" dirty="0" err="1"/>
              <a:t>mirroring</a:t>
            </a:r>
            <a:endParaRPr lang="es-ES" dirty="0"/>
          </a:p>
          <a:p>
            <a:pPr lvl="1"/>
            <a:r>
              <a:rPr lang="es-ES" dirty="0"/>
              <a:t>2 CDJ 2000 </a:t>
            </a:r>
            <a:r>
              <a:rPr lang="es-ES" dirty="0" err="1"/>
              <a:t>nexus</a:t>
            </a:r>
            <a:r>
              <a:rPr lang="es-ES" dirty="0"/>
              <a:t> 2 y un DJM </a:t>
            </a:r>
          </a:p>
          <a:p>
            <a:pPr lvl="1"/>
            <a:r>
              <a:rPr lang="es-ES" dirty="0"/>
              <a:t>Portátil con Windows</a:t>
            </a:r>
          </a:p>
          <a:p>
            <a:pPr lvl="1"/>
            <a:r>
              <a:rPr lang="es-ES" dirty="0"/>
              <a:t>Cables Ethernet</a:t>
            </a:r>
          </a:p>
        </p:txBody>
      </p:sp>
      <p:pic>
        <p:nvPicPr>
          <p:cNvPr id="2050" name="Picture 2" descr="TP-Link 5-Port Gigabit Easy Smart Switch - Office Phone Shop">
            <a:extLst>
              <a:ext uri="{FF2B5EF4-FFF2-40B4-BE49-F238E27FC236}">
                <a16:creationId xmlns:a16="http://schemas.microsoft.com/office/drawing/2014/main" id="{F865C162-55AC-9BE3-CD06-86B2298C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47" y="2745569"/>
            <a:ext cx="5046202" cy="23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12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8B34-A664-C5B0-2064-AD0CE447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E7073-0D79-617D-4603-26282980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Como seguir investigando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DB0C5-68BB-57C2-04A7-D84DF405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ES" dirty="0"/>
              <a:t>Materiales necesarios:</a:t>
            </a:r>
          </a:p>
          <a:p>
            <a:pPr lvl="1"/>
            <a:r>
              <a:rPr lang="es-ES" dirty="0"/>
              <a:t>Switch con </a:t>
            </a:r>
            <a:r>
              <a:rPr lang="es-ES" dirty="0" err="1"/>
              <a:t>port</a:t>
            </a:r>
            <a:r>
              <a:rPr lang="es-ES" dirty="0"/>
              <a:t> </a:t>
            </a:r>
            <a:r>
              <a:rPr lang="es-ES" dirty="0" err="1"/>
              <a:t>mirroring</a:t>
            </a:r>
            <a:endParaRPr lang="es-ES" dirty="0"/>
          </a:p>
          <a:p>
            <a:pPr lvl="1"/>
            <a:r>
              <a:rPr lang="es-ES" dirty="0"/>
              <a:t>2 CDJ 2000 </a:t>
            </a:r>
            <a:r>
              <a:rPr lang="es-ES" dirty="0" err="1"/>
              <a:t>nexus</a:t>
            </a:r>
            <a:r>
              <a:rPr lang="es-ES" dirty="0"/>
              <a:t> 2 y un DJM </a:t>
            </a:r>
          </a:p>
          <a:p>
            <a:pPr lvl="1"/>
            <a:r>
              <a:rPr lang="es-ES" dirty="0"/>
              <a:t>Portátil con Windows</a:t>
            </a:r>
          </a:p>
          <a:p>
            <a:pPr lvl="1"/>
            <a:r>
              <a:rPr lang="es-ES" dirty="0"/>
              <a:t>Cables Ethernet</a:t>
            </a:r>
          </a:p>
        </p:txBody>
      </p:sp>
      <p:pic>
        <p:nvPicPr>
          <p:cNvPr id="2050" name="Picture 2" descr="TP-Link 5-Port Gigabit Easy Smart Switch - Office Phone Shop">
            <a:extLst>
              <a:ext uri="{FF2B5EF4-FFF2-40B4-BE49-F238E27FC236}">
                <a16:creationId xmlns:a16="http://schemas.microsoft.com/office/drawing/2014/main" id="{02D7FA7D-8997-9486-F6FC-BED4DB64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47" y="2745569"/>
            <a:ext cx="5046202" cy="23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lastic Academia - Plastic">
            <a:extLst>
              <a:ext uri="{FF2B5EF4-FFF2-40B4-BE49-F238E27FC236}">
                <a16:creationId xmlns:a16="http://schemas.microsoft.com/office/drawing/2014/main" id="{BC3F6366-5EE0-AC21-7CC9-B6493B7C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87" y="4234891"/>
            <a:ext cx="4310107" cy="15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20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3587-9BD0-51ED-CBE9-171003B7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C578C-FD39-9EED-040F-DD9E3E1A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Como seguir investigando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E0357-2D51-4EEC-875A-38D4884B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ES" dirty="0"/>
              <a:t>Otras utilidades en el Framework, </a:t>
            </a:r>
            <a:r>
              <a:rPr lang="es-ES" dirty="0" err="1"/>
              <a:t>packetbuilder</a:t>
            </a:r>
            <a:endParaRPr lang="es-ES" dirty="0"/>
          </a:p>
          <a:p>
            <a:endParaRPr lang="es-ES" dirty="0"/>
          </a:p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8695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43966-58AF-9072-EB5A-D1B09232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01EC3-E221-8D8E-3721-584D4572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 Como seguir investigando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D46C5-2E36-0FD1-F0A8-AA7EF5BE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ES" dirty="0"/>
              <a:t>En la carpeta </a:t>
            </a:r>
            <a:r>
              <a:rPr lang="es-ES" dirty="0" err="1"/>
              <a:t>docs</a:t>
            </a:r>
            <a:r>
              <a:rPr lang="es-ES" dirty="0"/>
              <a:t>/ existen varias capturas de Wireshark para los mas curiosos</a:t>
            </a:r>
          </a:p>
          <a:p>
            <a:r>
              <a:rPr lang="es-ES" dirty="0"/>
              <a:t>También hay varios </a:t>
            </a:r>
            <a:r>
              <a:rPr lang="es-ES" dirty="0" err="1"/>
              <a:t>plugins</a:t>
            </a:r>
            <a:r>
              <a:rPr lang="es-ES" dirty="0"/>
              <a:t> de Wireshark para poder leer bien las tramas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13993E-3ED9-CDCA-F9DD-E76000C7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85" y="3742262"/>
            <a:ext cx="7298230" cy="22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88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8DBD9-1A7F-5338-893D-C40BD52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a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8DD2E-0A29-0D86-23C1-BF141E269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24"/>
            <a:ext cx="9983685" cy="4534739"/>
          </a:xfrm>
        </p:spPr>
        <p:txBody>
          <a:bodyPr/>
          <a:lstStyle/>
          <a:p>
            <a:r>
              <a:rPr lang="es-ES" dirty="0"/>
              <a:t>Seguir investigando el protocolo y el comportamiento de este con diferentes dispositivos de Pioneer DJ</a:t>
            </a:r>
          </a:p>
          <a:p>
            <a:r>
              <a:rPr lang="es-ES" dirty="0"/>
              <a:t>Investigar el apartado de </a:t>
            </a:r>
            <a:r>
              <a:rPr lang="es-ES" dirty="0" err="1"/>
              <a:t>Wi</a:t>
            </a:r>
            <a:r>
              <a:rPr lang="es-ES" dirty="0"/>
              <a:t>-Fi</a:t>
            </a:r>
          </a:p>
          <a:p>
            <a:r>
              <a:rPr lang="es-ES" dirty="0"/>
              <a:t>Investigar integración con aplicaciones como </a:t>
            </a:r>
            <a:r>
              <a:rPr lang="es-ES" dirty="0" err="1"/>
              <a:t>Rekordbox</a:t>
            </a:r>
            <a:r>
              <a:rPr lang="es-ES" dirty="0"/>
              <a:t> Mobile o </a:t>
            </a:r>
            <a:r>
              <a:rPr lang="es-ES" dirty="0" err="1"/>
              <a:t>Rekordbox</a:t>
            </a:r>
            <a:r>
              <a:rPr lang="es-ES" dirty="0"/>
              <a:t> PC</a:t>
            </a:r>
          </a:p>
          <a:p>
            <a:r>
              <a:rPr lang="es-ES" dirty="0"/>
              <a:t>Comentar el código XD</a:t>
            </a:r>
          </a:p>
          <a:p>
            <a:r>
              <a:rPr lang="es-ES" dirty="0"/>
              <a:t>Acabar los </a:t>
            </a:r>
            <a:r>
              <a:rPr lang="es-ES" dirty="0" err="1"/>
              <a:t>plugins</a:t>
            </a:r>
            <a:r>
              <a:rPr lang="es-ES" dirty="0"/>
              <a:t> de Wireshark</a:t>
            </a:r>
          </a:p>
          <a:p>
            <a:endParaRPr lang="es-ES" dirty="0"/>
          </a:p>
        </p:txBody>
      </p:sp>
      <p:pic>
        <p:nvPicPr>
          <p:cNvPr id="14338" name="Picture 2" descr="5 aplicaciones TO DO List y cómo priorizar tareas: TO BE List y TO STOP  DOING List">
            <a:extLst>
              <a:ext uri="{FF2B5EF4-FFF2-40B4-BE49-F238E27FC236}">
                <a16:creationId xmlns:a16="http://schemas.microsoft.com/office/drawing/2014/main" id="{1A56AF03-AEE1-AD65-2C7A-A501F5355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55" y="4167546"/>
            <a:ext cx="3142445" cy="20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69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CFFA3-1E06-65C8-542C-F0683AEB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3CA84-AC63-FD7E-5D8D-46943373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88" y="1706787"/>
            <a:ext cx="10515600" cy="4351338"/>
          </a:xfrm>
        </p:spPr>
        <p:txBody>
          <a:bodyPr/>
          <a:lstStyle/>
          <a:p>
            <a:r>
              <a:rPr lang="es-ES" dirty="0"/>
              <a:t>Proyecto de Deep-</a:t>
            </a:r>
            <a:r>
              <a:rPr lang="es-ES" dirty="0" err="1"/>
              <a:t>Symmetry</a:t>
            </a:r>
            <a:r>
              <a:rPr lang="es-ES" dirty="0"/>
              <a:t> que tiene documentado el protocolo</a:t>
            </a:r>
          </a:p>
          <a:p>
            <a:r>
              <a:rPr lang="es-ES" dirty="0"/>
              <a:t>A @PlasticAcademia por dejarme los CDJ</a:t>
            </a:r>
          </a:p>
          <a:p>
            <a:r>
              <a:rPr lang="es-ES" dirty="0"/>
              <a:t>A todos los que me hayan ayudado con el proyecto</a:t>
            </a:r>
          </a:p>
        </p:txBody>
      </p:sp>
      <p:pic>
        <p:nvPicPr>
          <p:cNvPr id="3074" name="Picture 2" descr="Plastic Academia - Plastic">
            <a:extLst>
              <a:ext uri="{FF2B5EF4-FFF2-40B4-BE49-F238E27FC236}">
                <a16:creationId xmlns:a16="http://schemas.microsoft.com/office/drawing/2014/main" id="{0DC889DF-3476-8E3D-D879-B525D505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87" y="4234891"/>
            <a:ext cx="4310107" cy="15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ep Symmetry · GitHub">
            <a:extLst>
              <a:ext uri="{FF2B5EF4-FFF2-40B4-BE49-F238E27FC236}">
                <a16:creationId xmlns:a16="http://schemas.microsoft.com/office/drawing/2014/main" id="{21C871F4-D620-7A5A-DAC9-309FD927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84" y="3888659"/>
            <a:ext cx="2604216" cy="26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17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11F4-A11F-4CD8-2EC1-155B3344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A98E9-730B-326C-B798-863590E3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385"/>
            <a:ext cx="9144000" cy="1514014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latin typeface="Consolas" panose="020B0609020204030204" pitchFamily="49" charset="0"/>
              </a:rPr>
              <a:t>NightClubMare</a:t>
            </a:r>
            <a:r>
              <a:rPr lang="es-ES" dirty="0">
                <a:latin typeface="Consolas" panose="020B0609020204030204" pitchFamily="49" charset="0"/>
              </a:rPr>
              <a:t>:</a:t>
            </a:r>
            <a:br>
              <a:rPr lang="es-ES" dirty="0">
                <a:latin typeface="Consolas" panose="020B0609020204030204" pitchFamily="49" charset="0"/>
              </a:rPr>
            </a:br>
            <a:br>
              <a:rPr lang="es-ES" dirty="0">
                <a:latin typeface="Consolas" panose="020B0609020204030204" pitchFamily="49" charset="0"/>
              </a:rPr>
            </a:br>
            <a:br>
              <a:rPr lang="es-ES" dirty="0">
                <a:latin typeface="Consolas" panose="020B0609020204030204" pitchFamily="49" charset="0"/>
              </a:rPr>
            </a:br>
            <a:r>
              <a:rPr lang="es-ES" sz="3100" dirty="0">
                <a:latin typeface="Consolas" panose="020B0609020204030204" pitchFamily="49" charset="0"/>
              </a:rPr>
              <a:t>Hackeando dispositivos DJ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4B3013-38DB-5538-9D18-58C71AB8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1" y="3285859"/>
            <a:ext cx="3427578" cy="34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4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7B5A-99B1-8B68-7FC3-B68A63D1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06919-62F4-34DE-A626-EA8DB223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nsolas" panose="020B0609020204030204" pitchFamily="49" charset="0"/>
              </a:rPr>
              <a:t>Motivación</a:t>
            </a:r>
          </a:p>
        </p:txBody>
      </p:sp>
      <p:pic>
        <p:nvPicPr>
          <p:cNvPr id="2050" name="Picture 2" descr="CDJ-2000NXS2">
            <a:extLst>
              <a:ext uri="{FF2B5EF4-FFF2-40B4-BE49-F238E27FC236}">
                <a16:creationId xmlns:a16="http://schemas.microsoft.com/office/drawing/2014/main" id="{9BF5EB0A-5C36-71EA-4980-04C8A088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01" y="1079008"/>
            <a:ext cx="8525587" cy="54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5693BF1-7EF3-24AD-862D-194A697DDB6D}"/>
              </a:ext>
            </a:extLst>
          </p:cNvPr>
          <p:cNvSpPr/>
          <p:nvPr/>
        </p:nvSpPr>
        <p:spPr>
          <a:xfrm>
            <a:off x="5725682" y="3580688"/>
            <a:ext cx="1213503" cy="918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4" name="Picture 2" descr="Pin en memes">
            <a:extLst>
              <a:ext uri="{FF2B5EF4-FFF2-40B4-BE49-F238E27FC236}">
                <a16:creationId xmlns:a16="http://schemas.microsoft.com/office/drawing/2014/main" id="{4001A5CA-B9E6-8626-D83F-BCF00D9C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9" y="1888907"/>
            <a:ext cx="3759437" cy="36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9BDDE-F37C-4973-06B7-9CA88E80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gran industria de dispositivos para un DJ</a:t>
            </a:r>
          </a:p>
        </p:txBody>
      </p:sp>
    </p:spTree>
    <p:extLst>
      <p:ext uri="{BB962C8B-B14F-4D97-AF65-F5344CB8AC3E}">
        <p14:creationId xmlns:p14="http://schemas.microsoft.com/office/powerpoint/2010/main" val="335240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1D15-2F5E-1FA6-0938-229BE45D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E686E-1649-AA8C-880E-DB972B9F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gran industria de dispositivos para un DJ</a:t>
            </a:r>
          </a:p>
        </p:txBody>
      </p:sp>
      <p:pic>
        <p:nvPicPr>
          <p:cNvPr id="4098" name="Picture 2" descr="Pioneer DJ cambia su nombre a Alphatheta - Tecnologiadj.com">
            <a:extLst>
              <a:ext uri="{FF2B5EF4-FFF2-40B4-BE49-F238E27FC236}">
                <a16:creationId xmlns:a16="http://schemas.microsoft.com/office/drawing/2014/main" id="{8DB4C571-AA97-9DE0-F7B2-C97870B8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" y="1554400"/>
            <a:ext cx="4852040" cy="14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75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8196</TotalTime>
  <Words>1497</Words>
  <Application>Microsoft Office PowerPoint</Application>
  <PresentationFormat>Panorámica</PresentationFormat>
  <Paragraphs>201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Tema de Office</vt:lpstr>
      <vt:lpstr>NightClubMare:   Hackeando dispositivos DJ</vt:lpstr>
      <vt:lpstr>Who am I?</vt:lpstr>
      <vt:lpstr>Motivación</vt:lpstr>
      <vt:lpstr>Motivación</vt:lpstr>
      <vt:lpstr>Motivación</vt:lpstr>
      <vt:lpstr>Motivación</vt:lpstr>
      <vt:lpstr>Motivación</vt:lpstr>
      <vt:lpstr>La gran industria de dispositivos para un DJ</vt:lpstr>
      <vt:lpstr>La gran industria de dispositivos para un DJ</vt:lpstr>
      <vt:lpstr>La gran industria de dispositivos para un DJ</vt:lpstr>
      <vt:lpstr>La gran industria de dispositivos para un DJ</vt:lpstr>
      <vt:lpstr>Tipos de dispositivos</vt:lpstr>
      <vt:lpstr>Tipos de dispositivos</vt:lpstr>
      <vt:lpstr>Tipos de dispositivos</vt:lpstr>
      <vt:lpstr>Tipos de dispositivos</vt:lpstr>
      <vt:lpstr>Controladoras</vt:lpstr>
      <vt:lpstr>Controladoras</vt:lpstr>
      <vt:lpstr>Controladoras</vt:lpstr>
      <vt:lpstr>Controladoras</vt:lpstr>
      <vt:lpstr>Dispositivos de reproducción o CDJ</vt:lpstr>
      <vt:lpstr>Los todo en uno</vt:lpstr>
      <vt:lpstr>Terminología DJ para ponernos en contexto</vt:lpstr>
      <vt:lpstr>Pioneer y el protocolo ProLink</vt:lpstr>
      <vt:lpstr>Pioneer y el protocolo ProLink</vt:lpstr>
      <vt:lpstr>Pero…</vt:lpstr>
      <vt:lpstr>Pioneer y el protocolo ProLink</vt:lpstr>
      <vt:lpstr>El protocolo ProLink de Pioneer</vt:lpstr>
      <vt:lpstr>El protocolo ProLink de Pioneer</vt:lpstr>
      <vt:lpstr>El protocolo ProLink de Pioneer</vt:lpstr>
      <vt:lpstr>El protocolo ProLink de Pioneer</vt:lpstr>
      <vt:lpstr>El protocolo ProLink de Pioneer</vt:lpstr>
      <vt:lpstr>Estructura de paquetes</vt:lpstr>
      <vt:lpstr>Estructura de paquetes</vt:lpstr>
      <vt:lpstr>Estructura de paquetes</vt:lpstr>
      <vt:lpstr>Estructura de paquetes</vt:lpstr>
      <vt:lpstr>Mapa de red</vt:lpstr>
      <vt:lpstr>Curiosidades</vt:lpstr>
      <vt:lpstr>Curiosidades</vt:lpstr>
      <vt:lpstr>Primeros pasos: Descubrimiento y asignación de IDs</vt:lpstr>
      <vt:lpstr>Primeros pasos: Descubrimiento y asignación de IDs</vt:lpstr>
      <vt:lpstr>Primeros pasos: Descubrimiento y asignación de IDs</vt:lpstr>
      <vt:lpstr>Primeros pasos: Descubrimiento y asignación de IDs</vt:lpstr>
      <vt:lpstr>Primeros pasos: Descubrimiento y asignación de IDs</vt:lpstr>
      <vt:lpstr>Primeros pasos: Resolución de conflictos</vt:lpstr>
      <vt:lpstr>Primeros pasos: Resolución de conflictos</vt:lpstr>
      <vt:lpstr>Primeros pasos: Resolución de conflictos</vt:lpstr>
      <vt:lpstr>Primeros pasos: Paquete keep alive y estado del dispositivo</vt:lpstr>
      <vt:lpstr>Primeros pasos: Paquete keep alive y estado del dispositivo</vt:lpstr>
      <vt:lpstr>Conectándose a la red</vt:lpstr>
      <vt:lpstr>Conectándose a la red</vt:lpstr>
      <vt:lpstr>Sucede la magia…</vt:lpstr>
      <vt:lpstr>NightClubMare: El framework que causa pesadillas a los DJ</vt:lpstr>
      <vt:lpstr>NightClubMare: El framework que causa pesadillas a los DJ</vt:lpstr>
      <vt:lpstr>NightClubMare: El framework que causa pesadillas a los DJ</vt:lpstr>
      <vt:lpstr>NightClubMare: El framework que causa pesadillas a los DJ</vt:lpstr>
      <vt:lpstr>NightClubMare: El framework que causa pesadillas a los DJ</vt:lpstr>
      <vt:lpstr>NightClubMare: El framework que causa pesadillas a los DJ</vt:lpstr>
      <vt:lpstr>NightClubMare: Emulando un dispositivo Pioneer</vt:lpstr>
      <vt:lpstr>DEMO PRESENTACIÓN HERRAMIENTA</vt:lpstr>
      <vt:lpstr>NightClubMare: Como seguir investigando</vt:lpstr>
      <vt:lpstr>NightClubMare: Como seguir investigando</vt:lpstr>
      <vt:lpstr>NightClubMare: Como seguir investigando</vt:lpstr>
      <vt:lpstr>NightClubMare: Como seguir investigando</vt:lpstr>
      <vt:lpstr>Proyecto a futuro</vt:lpstr>
      <vt:lpstr>Agradecimientos</vt:lpstr>
      <vt:lpstr>NightClubMare:   Hackeando dispositivos DJ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NightClubMare: Hackeando dispositivos DJ</dc:title>
  <dc:creator>David Cuadrado Gomez</dc:creator>
  <cp:lastModifiedBy>David Cuadrado Gomez</cp:lastModifiedBy>
  <cp:revision>14</cp:revision>
  <dcterms:created xsi:type="dcterms:W3CDTF">2024-02-25T16:01:09Z</dcterms:created>
  <dcterms:modified xsi:type="dcterms:W3CDTF">2024-03-05T20:24:10Z</dcterms:modified>
</cp:coreProperties>
</file>